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Lst>
  <p:sldSz cy="5143500" cx="9144000"/>
  <p:notesSz cx="6858000" cy="9144000"/>
  <p:embeddedFontLst>
    <p:embeddedFont>
      <p:font typeface="Nunit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F6CCBD-C98D-4DB1-8AD3-758DB02B40D2}">
  <a:tblStyle styleId="{A9F6CCBD-C98D-4DB1-8AD3-758DB02B40D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Nunito-bold.fntdata"/><Relationship Id="rId83" Type="http://schemas.openxmlformats.org/officeDocument/2006/relationships/font" Target="fonts/Nunito-regular.fntdata"/><Relationship Id="rId42" Type="http://schemas.openxmlformats.org/officeDocument/2006/relationships/slide" Target="slides/slide36.xml"/><Relationship Id="rId86" Type="http://schemas.openxmlformats.org/officeDocument/2006/relationships/font" Target="fonts/Nunito-boldItalic.fntdata"/><Relationship Id="rId41" Type="http://schemas.openxmlformats.org/officeDocument/2006/relationships/slide" Target="slides/slide35.xml"/><Relationship Id="rId85" Type="http://schemas.openxmlformats.org/officeDocument/2006/relationships/font" Target="fonts/Nunito-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0179d18bc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0179d18bc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e92c115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e92c115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0e92c115b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0e92c115b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0e92c115b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0e92c115b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e92c115bf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e92c115bf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1620d60f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1620d60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01620d60f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01620d60f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01620d60f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01620d60f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01620d60f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01620d60f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1620d60f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1620d60f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1620d60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01620d60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0179d18bc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0179d18bc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1620d60f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1620d60f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01620d60f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01620d60f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1620d60f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1620d60f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01620d60f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01620d60f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01620d60f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01620d60f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1620d60f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01620d60f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01620d60f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01620d60f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01620d60f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01620d60f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01620d60fe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01620d60fe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1620d60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1620d60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0179d18bc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0179d18bc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f3095ec2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f3095ec2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0f3095ec2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0f3095ec2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f3095ec2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0f3095ec2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0f3095ec2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0f3095ec2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0f3095ec2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0f3095ec2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f3095ec2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f3095ec2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0f3095ec2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0f3095ec2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0179d18bc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0179d18bc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0179d18bc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179d18bc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0179d18b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0179d18b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0f3095ec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0f3095ec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f3095ec2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0f3095ec2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0f3095ec2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0f3095ec2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0f3095ec2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0f3095ec2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0f3095ec2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0f3095ec2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0f3095ec2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0f3095ec2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0f3095ec2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0f3095ec2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0f3095ec2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0f3095ec2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0f3095ec2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0f3095ec2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0f3095ec2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0f3095ec2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0179d18b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0179d18b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0f3095ec21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0f3095ec21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0f3095ec2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0f3095ec2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0f3095ec2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0f3095ec2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f3095ec2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f3095ec2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f3095ec21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0f3095ec2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0f3095ec21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0f3095ec21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0f3095ec2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0f3095ec2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30f3095ec21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0f3095ec21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0f3095ec21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0f3095ec21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0fb5d7e2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0fb5d7e2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0179d18bc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0179d18bc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0fb5d7e21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0fb5d7e21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0fb5d7e21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0fb5d7e21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0fb5d7e21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0fb5d7e21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0fb5d7e21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0fb5d7e21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0fb5d7e21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0fb5d7e21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0fb5d7e21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0fb5d7e21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0fb5d7e21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0fb5d7e21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0fb5d7e21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0fb5d7e21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0fb5d7e21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0fb5d7e21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0fb5d7e21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0fb5d7e21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179d18bc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0179d18bc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0fb5d7e215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0fb5d7e215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0fb5d7e21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0fb5d7e21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0fb5d7e21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0fb5d7e21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0fb5d7e215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0fb5d7e215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0fb5d7e21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0fb5d7e21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0fb5d7e21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0fb5d7e21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0fb5d7e21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30fb5d7e21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179d18bc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179d18bc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179d18bc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179d18b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hyperlink" Target="https://www.geeksforgeeks.org/various-smartphone-sensor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44.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5.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Chương 1</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Tổng quan về mạng không dây và di động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2"/>
          <p:cNvPicPr preferRelativeResize="0"/>
          <p:nvPr/>
        </p:nvPicPr>
        <p:blipFill>
          <a:blip r:embed="rId3">
            <a:alphaModFix/>
          </a:blip>
          <a:stretch>
            <a:fillRect/>
          </a:stretch>
        </p:blipFill>
        <p:spPr>
          <a:xfrm>
            <a:off x="548075" y="61950"/>
            <a:ext cx="8361379" cy="4838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Mạng không dây</a:t>
            </a:r>
            <a:endParaRPr/>
          </a:p>
        </p:txBody>
      </p:sp>
      <p:sp>
        <p:nvSpPr>
          <p:cNvPr id="108" name="Google Shape;10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chemeClr val="dk1"/>
                </a:solidFill>
              </a:rPr>
              <a:t>Khái niệm</a:t>
            </a:r>
            <a:r>
              <a:rPr lang="en" sz="1500">
                <a:solidFill>
                  <a:schemeClr val="dk1"/>
                </a:solidFill>
              </a:rPr>
              <a:t>: Mạng không dây sử dụng sóng radio hoặc tín hiệu hồng ngoại để truyền dữ liệu giữa các thiết bị. Điều này cho phép người dùng kết nối internet và chia sẻ dữ liệu mà không cần dây cáp.</a:t>
            </a:r>
            <a:endParaRPr sz="1500">
              <a:solidFill>
                <a:schemeClr val="dk1"/>
              </a:solidFill>
            </a:endParaRPr>
          </a:p>
          <a:p>
            <a:pPr indent="0" lvl="0" marL="0" rtl="0" algn="l">
              <a:spcBef>
                <a:spcPts val="1200"/>
              </a:spcBef>
              <a:spcAft>
                <a:spcPts val="0"/>
              </a:spcAft>
              <a:buClr>
                <a:schemeClr val="dk1"/>
              </a:buClr>
              <a:buSzPts val="1100"/>
              <a:buFont typeface="Arial"/>
              <a:buNone/>
            </a:pPr>
            <a:r>
              <a:rPr b="1" lang="en" sz="1500">
                <a:solidFill>
                  <a:schemeClr val="dk1"/>
                </a:solidFill>
              </a:rPr>
              <a:t>Các loại mạng không dây</a:t>
            </a:r>
            <a:r>
              <a:rPr lang="en" sz="1500">
                <a:solidFill>
                  <a:schemeClr val="dk1"/>
                </a:solidFill>
              </a:rPr>
              <a:t>:</a:t>
            </a:r>
            <a:endParaRPr sz="15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Wi-Fi</a:t>
            </a:r>
            <a:r>
              <a:rPr lang="en" sz="1500">
                <a:solidFill>
                  <a:schemeClr val="dk1"/>
                </a:solidFill>
              </a:rPr>
              <a:t>: Sử dụng chuẩn IEEE 802.11, phổ biến trong các môi trường gia đình và văn phòng.</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Bluetooth</a:t>
            </a:r>
            <a:r>
              <a:rPr lang="en" sz="1500">
                <a:solidFill>
                  <a:schemeClr val="dk1"/>
                </a:solidFill>
              </a:rPr>
              <a:t>: Kết nối thiết bị trong khoảng cách ngắn, thường dùng cho tai nghe, loa và các thiết bị di động.</a:t>
            </a:r>
            <a:endParaRPr sz="15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Mạng cảm biến không dây</a:t>
            </a:r>
            <a:r>
              <a:rPr lang="en" sz="1500">
                <a:solidFill>
                  <a:schemeClr val="dk1"/>
                </a:solidFill>
              </a:rPr>
              <a:t>: Thường được sử dụng trong các ứng dụng IoT để thu thập dữ liệu từ môi trường. (hệ thống phát hiện hỏa hoạn)</a:t>
            </a:r>
            <a:endParaRPr sz="1500">
              <a:solidFill>
                <a:schemeClr val="dk1"/>
              </a:solidFill>
            </a:endParaRPr>
          </a:p>
          <a:p>
            <a:pPr indent="0" lvl="0" marL="0" rtl="0" algn="l">
              <a:spcBef>
                <a:spcPts val="1200"/>
              </a:spcBef>
              <a:spcAft>
                <a:spcPts val="1200"/>
              </a:spcAft>
              <a:buNone/>
            </a:pPr>
            <a:r>
              <a:rPr b="1" lang="en" sz="1500">
                <a:solidFill>
                  <a:schemeClr val="dk1"/>
                </a:solidFill>
              </a:rPr>
              <a:t>Lợi ích</a:t>
            </a:r>
            <a:r>
              <a:rPr lang="en" sz="1500">
                <a:solidFill>
                  <a:schemeClr val="dk1"/>
                </a:solidFill>
              </a:rPr>
              <a:t>: Tính linh hoạt, dễ dàng mở rộng, và khả năng kết nối nhiều thiết bị cùng lúc.</a:t>
            </a:r>
            <a:endParaRPr sz="15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Mạng di động</a:t>
            </a:r>
            <a:endParaRPr/>
          </a:p>
        </p:txBody>
      </p:sp>
      <p:sp>
        <p:nvSpPr>
          <p:cNvPr id="114" name="Google Shape;11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4398"/>
              <a:buFont typeface="Arial"/>
              <a:buNone/>
            </a:pPr>
            <a:r>
              <a:rPr b="1" lang="en" sz="1708">
                <a:solidFill>
                  <a:schemeClr val="dk1"/>
                </a:solidFill>
              </a:rPr>
              <a:t>Khái niệm</a:t>
            </a:r>
            <a:r>
              <a:rPr lang="en" sz="1708">
                <a:solidFill>
                  <a:schemeClr val="dk1"/>
                </a:solidFill>
              </a:rPr>
              <a:t>: Mạng di động cho phép người dùng truy cập internet và dịch vụ viễn thông qua các thiết bị di động như điện thoại thông minh và máy tính bảng.</a:t>
            </a:r>
            <a:endParaRPr sz="1708">
              <a:solidFill>
                <a:schemeClr val="dk1"/>
              </a:solidFill>
            </a:endParaRPr>
          </a:p>
          <a:p>
            <a:pPr indent="0" lvl="0" marL="0" rtl="0" algn="l">
              <a:spcBef>
                <a:spcPts val="1200"/>
              </a:spcBef>
              <a:spcAft>
                <a:spcPts val="0"/>
              </a:spcAft>
              <a:buClr>
                <a:schemeClr val="dk1"/>
              </a:buClr>
              <a:buSzPct val="64398"/>
              <a:buFont typeface="Arial"/>
              <a:buNone/>
            </a:pPr>
            <a:r>
              <a:rPr b="1" lang="en" sz="1708">
                <a:solidFill>
                  <a:schemeClr val="dk1"/>
                </a:solidFill>
              </a:rPr>
              <a:t>Các công nghệ chính</a:t>
            </a:r>
            <a:r>
              <a:rPr lang="en" sz="1708">
                <a:solidFill>
                  <a:schemeClr val="dk1"/>
                </a:solidFill>
              </a:rPr>
              <a:t>:</a:t>
            </a:r>
            <a:endParaRPr sz="1708">
              <a:solidFill>
                <a:schemeClr val="dk1"/>
              </a:solidFill>
            </a:endParaRPr>
          </a:p>
          <a:p>
            <a:pPr indent="-328930" lvl="0" marL="457200" rtl="0" algn="l">
              <a:spcBef>
                <a:spcPts val="1200"/>
              </a:spcBef>
              <a:spcAft>
                <a:spcPts val="0"/>
              </a:spcAft>
              <a:buClr>
                <a:schemeClr val="dk1"/>
              </a:buClr>
              <a:buSzPct val="100000"/>
              <a:buChar char="●"/>
            </a:pPr>
            <a:r>
              <a:rPr b="1" lang="en" sz="1708">
                <a:solidFill>
                  <a:schemeClr val="dk1"/>
                </a:solidFill>
              </a:rPr>
              <a:t>2G, 3G, 4G, 5G</a:t>
            </a:r>
            <a:r>
              <a:rPr lang="en" sz="1708">
                <a:solidFill>
                  <a:schemeClr val="dk1"/>
                </a:solidFill>
              </a:rPr>
              <a:t>: Mỗi thế hệ mang lại tốc độ truyền tải dữ liệu và khả năng kết nối tốt hơn.</a:t>
            </a:r>
            <a:endParaRPr sz="1708">
              <a:solidFill>
                <a:schemeClr val="dk1"/>
              </a:solidFill>
            </a:endParaRPr>
          </a:p>
          <a:p>
            <a:pPr indent="-328930" lvl="0" marL="457200" rtl="0" algn="l">
              <a:spcBef>
                <a:spcPts val="0"/>
              </a:spcBef>
              <a:spcAft>
                <a:spcPts val="0"/>
              </a:spcAft>
              <a:buClr>
                <a:schemeClr val="dk1"/>
              </a:buClr>
              <a:buSzPct val="100000"/>
              <a:buChar char="●"/>
            </a:pPr>
            <a:r>
              <a:rPr b="1" lang="en" sz="1708">
                <a:solidFill>
                  <a:schemeClr val="dk1"/>
                </a:solidFill>
              </a:rPr>
              <a:t>LTE và LTE-A</a:t>
            </a:r>
            <a:r>
              <a:rPr lang="en" sz="1708">
                <a:solidFill>
                  <a:schemeClr val="dk1"/>
                </a:solidFill>
              </a:rPr>
              <a:t>: Các công nghệ này giúp tăng cường tốc độ và hiệu suất cho mạng di động.</a:t>
            </a:r>
            <a:endParaRPr sz="1708">
              <a:solidFill>
                <a:schemeClr val="dk1"/>
              </a:solidFill>
            </a:endParaRPr>
          </a:p>
          <a:p>
            <a:pPr indent="-328930" lvl="0" marL="457200" rtl="0" algn="l">
              <a:spcBef>
                <a:spcPts val="0"/>
              </a:spcBef>
              <a:spcAft>
                <a:spcPts val="0"/>
              </a:spcAft>
              <a:buClr>
                <a:schemeClr val="dk1"/>
              </a:buClr>
              <a:buSzPct val="100000"/>
              <a:buChar char="●"/>
            </a:pPr>
            <a:r>
              <a:rPr b="1" lang="en" sz="1708">
                <a:solidFill>
                  <a:schemeClr val="dk1"/>
                </a:solidFill>
              </a:rPr>
              <a:t>Mạng di động vệ tinh</a:t>
            </a:r>
            <a:r>
              <a:rPr lang="en" sz="1708">
                <a:solidFill>
                  <a:schemeClr val="dk1"/>
                </a:solidFill>
              </a:rPr>
              <a:t>: Cung cấp kết nối ở những khu vực xa xôi, nơi không có mạng cáp.</a:t>
            </a:r>
            <a:endParaRPr sz="1708">
              <a:solidFill>
                <a:schemeClr val="dk1"/>
              </a:solidFill>
            </a:endParaRPr>
          </a:p>
          <a:p>
            <a:pPr indent="0" lvl="0" marL="0" rtl="0" algn="l">
              <a:spcBef>
                <a:spcPts val="1200"/>
              </a:spcBef>
              <a:spcAft>
                <a:spcPts val="0"/>
              </a:spcAft>
              <a:buClr>
                <a:schemeClr val="dk1"/>
              </a:buClr>
              <a:buSzPct val="64398"/>
              <a:buFont typeface="Arial"/>
              <a:buNone/>
            </a:pPr>
            <a:r>
              <a:rPr b="1" lang="en" sz="1708">
                <a:solidFill>
                  <a:schemeClr val="dk1"/>
                </a:solidFill>
              </a:rPr>
              <a:t>Lợi ích</a:t>
            </a:r>
            <a:r>
              <a:rPr lang="en" sz="1708">
                <a:solidFill>
                  <a:schemeClr val="dk1"/>
                </a:solidFill>
              </a:rPr>
              <a:t>: Khả năng di động cao, kết nối liên tục mọi lúc, mọi nơi, và hỗ trợ nhiều ứng dụng phong phú.</a:t>
            </a:r>
            <a:endParaRPr sz="1708">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Lịch sử phát triển của mạng không dây</a:t>
            </a:r>
            <a:endParaRPr/>
          </a:p>
        </p:txBody>
      </p:sp>
      <p:sp>
        <p:nvSpPr>
          <p:cNvPr id="120" name="Google Shape;120;p25"/>
          <p:cNvSpPr txBox="1"/>
          <p:nvPr>
            <p:ph idx="1" type="body"/>
          </p:nvPr>
        </p:nvSpPr>
        <p:spPr>
          <a:xfrm>
            <a:off x="311700" y="1152475"/>
            <a:ext cx="5862900" cy="39909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1500">
                <a:solidFill>
                  <a:schemeClr val="dk1"/>
                </a:solidFill>
              </a:rPr>
              <a:t>1. Đầu thế kỷ 20: Khởi đầu</a:t>
            </a:r>
            <a:endParaRPr b="1" sz="15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1895</a:t>
            </a:r>
            <a:r>
              <a:rPr lang="en" sz="1300">
                <a:solidFill>
                  <a:schemeClr val="dk1"/>
                </a:solidFill>
              </a:rPr>
              <a:t>: Guglielmo Marconi thực hiện thành công thí nghiệm truyền tín hiệu vô tuyến đầu tiên, đánh dấu sự khởi đầu của công nghệ không dây.</a:t>
            </a:r>
            <a:endParaRPr sz="1300">
              <a:solidFill>
                <a:schemeClr val="dk1"/>
              </a:solidFill>
            </a:endParaRPr>
          </a:p>
          <a:p>
            <a:pPr indent="-311150" lvl="0" marL="857250" rtl="0" algn="l">
              <a:spcBef>
                <a:spcPts val="0"/>
              </a:spcBef>
              <a:spcAft>
                <a:spcPts val="0"/>
              </a:spcAft>
              <a:buClr>
                <a:schemeClr val="dk1"/>
              </a:buClr>
              <a:buSzPts val="1300"/>
              <a:buChar char="➔"/>
            </a:pPr>
            <a:r>
              <a:rPr lang="en" sz="1300">
                <a:solidFill>
                  <a:schemeClr val="dk1"/>
                </a:solidFill>
              </a:rPr>
              <a:t>Marconi thiết lập một hệ thống truyền tín hiệu vô tuyến tại quê hương của mình ở Bologna, Ý.</a:t>
            </a:r>
            <a:endParaRPr sz="1300">
              <a:solidFill>
                <a:schemeClr val="dk1"/>
              </a:solidFill>
            </a:endParaRPr>
          </a:p>
          <a:p>
            <a:pPr indent="-311150" lvl="0" marL="857250" rtl="0" algn="l">
              <a:spcBef>
                <a:spcPts val="0"/>
              </a:spcBef>
              <a:spcAft>
                <a:spcPts val="0"/>
              </a:spcAft>
              <a:buClr>
                <a:schemeClr val="dk1"/>
              </a:buClr>
              <a:buSzPts val="1300"/>
              <a:buChar char="➔"/>
            </a:pPr>
            <a:r>
              <a:rPr lang="en" sz="1300">
                <a:solidFill>
                  <a:schemeClr val="dk1"/>
                </a:solidFill>
              </a:rPr>
              <a:t>Ông sử dụng một thiết bị phát sóng đơn giản, bao gồm một máy phát điện và một ăng-ten.</a:t>
            </a:r>
            <a:endParaRPr sz="1300">
              <a:solidFill>
                <a:schemeClr val="dk1"/>
              </a:solidFill>
            </a:endParaRPr>
          </a:p>
          <a:p>
            <a:pPr indent="-311150" lvl="0" marL="857250" rtl="0" algn="l">
              <a:spcBef>
                <a:spcPts val="0"/>
              </a:spcBef>
              <a:spcAft>
                <a:spcPts val="0"/>
              </a:spcAft>
              <a:buClr>
                <a:schemeClr val="dk1"/>
              </a:buClr>
              <a:buSzPts val="1300"/>
              <a:buChar char="➔"/>
            </a:pPr>
            <a:r>
              <a:rPr lang="en" sz="1300">
                <a:solidFill>
                  <a:schemeClr val="dk1"/>
                </a:solidFill>
              </a:rPr>
              <a:t>Thí nghiệm này bao gồm việc truyền tín hiệu từ một bên sang một bên khác, trong khoảng cách ngắn, khoảng 1.5 km.</a:t>
            </a:r>
            <a:endParaRPr sz="1300">
              <a:solidFill>
                <a:schemeClr val="dk1"/>
              </a:solidFill>
            </a:endParaRPr>
          </a:p>
          <a:p>
            <a:pPr indent="-311150" lvl="0" marL="857250" rtl="0" algn="l">
              <a:spcBef>
                <a:spcPts val="0"/>
              </a:spcBef>
              <a:spcAft>
                <a:spcPts val="0"/>
              </a:spcAft>
              <a:buClr>
                <a:schemeClr val="dk1"/>
              </a:buClr>
              <a:buSzPts val="1300"/>
              <a:buChar char="➔"/>
            </a:pPr>
            <a:r>
              <a:rPr lang="en" sz="1300">
                <a:solidFill>
                  <a:schemeClr val="dk1"/>
                </a:solidFill>
              </a:rPr>
              <a:t>Marconi thành công trong việc truyền tín hiệu mã Morse, đánh dấu bước đầu tiên trong việc phát sóng không dây.</a:t>
            </a:r>
            <a:endParaRPr sz="1300">
              <a:solidFill>
                <a:schemeClr val="dk1"/>
              </a:solidFill>
            </a:endParaRPr>
          </a:p>
          <a:p>
            <a:pPr indent="-311150" lvl="0" marL="857250" rtl="0" algn="l">
              <a:spcBef>
                <a:spcPts val="0"/>
              </a:spcBef>
              <a:spcAft>
                <a:spcPts val="0"/>
              </a:spcAft>
              <a:buClr>
                <a:schemeClr val="dk1"/>
              </a:buClr>
              <a:buSzPts val="1300"/>
              <a:buChar char="➔"/>
            </a:pPr>
            <a:r>
              <a:rPr lang="en" sz="1300">
                <a:solidFill>
                  <a:schemeClr val="dk1"/>
                </a:solidFill>
              </a:rPr>
              <a:t>Đây là lần đầu tiên con người có thể truyền thông tin mà không cần dây cáp, cho thấy tiềm năng to lớn của công nghệ này.</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1901</a:t>
            </a:r>
            <a:r>
              <a:rPr lang="en" sz="1300">
                <a:solidFill>
                  <a:schemeClr val="dk1"/>
                </a:solidFill>
              </a:rPr>
              <a:t>: Marconi gửi tín hiệu qua Đại Tây Dương, chứng minh khả năng truyền thông không dây trên khoảng cách xa.</a:t>
            </a:r>
            <a:endParaRPr sz="1300">
              <a:solidFill>
                <a:schemeClr val="dk1"/>
              </a:solidFill>
            </a:endParaRPr>
          </a:p>
          <a:p>
            <a:pPr indent="0" lvl="0" marL="0" rtl="0" algn="l">
              <a:spcBef>
                <a:spcPts val="1200"/>
              </a:spcBef>
              <a:spcAft>
                <a:spcPts val="1200"/>
              </a:spcAft>
              <a:buNone/>
            </a:pPr>
            <a:r>
              <a:t/>
            </a:r>
            <a:endParaRPr sz="2000"/>
          </a:p>
        </p:txBody>
      </p:sp>
      <p:pic>
        <p:nvPicPr>
          <p:cNvPr id="121" name="Google Shape;121;p25"/>
          <p:cNvPicPr preferRelativeResize="0"/>
          <p:nvPr/>
        </p:nvPicPr>
        <p:blipFill>
          <a:blip r:embed="rId3">
            <a:alphaModFix/>
          </a:blip>
          <a:stretch>
            <a:fillRect/>
          </a:stretch>
        </p:blipFill>
        <p:spPr>
          <a:xfrm>
            <a:off x="6232250" y="1468400"/>
            <a:ext cx="2911751" cy="2503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Lịch sử phát triển của mạng không dây</a:t>
            </a:r>
            <a:endParaRPr/>
          </a:p>
        </p:txBody>
      </p:sp>
      <p:sp>
        <p:nvSpPr>
          <p:cNvPr id="127" name="Google Shape;127;p26"/>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lnSpc>
                <a:spcPct val="105000"/>
              </a:lnSpc>
              <a:spcBef>
                <a:spcPts val="1400"/>
              </a:spcBef>
              <a:spcAft>
                <a:spcPts val="0"/>
              </a:spcAft>
              <a:buClr>
                <a:schemeClr val="dk1"/>
              </a:buClr>
              <a:buSzPts val="688"/>
              <a:buFont typeface="Arial"/>
              <a:buNone/>
            </a:pPr>
            <a:r>
              <a:rPr b="1" lang="en" sz="1312">
                <a:solidFill>
                  <a:schemeClr val="dk1"/>
                </a:solidFill>
              </a:rPr>
              <a:t>2. 1950-1960: Sự phát triển của công nghệ không dây</a:t>
            </a:r>
            <a:endParaRPr b="1" sz="1312">
              <a:solidFill>
                <a:schemeClr val="dk1"/>
              </a:solidFill>
            </a:endParaRPr>
          </a:p>
          <a:p>
            <a:pPr indent="-304706" lvl="0" marL="457200" rtl="0" algn="l">
              <a:lnSpc>
                <a:spcPct val="105000"/>
              </a:lnSpc>
              <a:spcBef>
                <a:spcPts val="1200"/>
              </a:spcBef>
              <a:spcAft>
                <a:spcPts val="0"/>
              </a:spcAft>
              <a:buClr>
                <a:schemeClr val="dk1"/>
              </a:buClr>
              <a:buSzPts val="1199"/>
              <a:buChar char="●"/>
            </a:pPr>
            <a:r>
              <a:rPr b="1" lang="en" sz="1198">
                <a:solidFill>
                  <a:schemeClr val="dk1"/>
                </a:solidFill>
              </a:rPr>
              <a:t>1950s</a:t>
            </a:r>
            <a:r>
              <a:rPr lang="en" sz="1198">
                <a:solidFill>
                  <a:schemeClr val="dk1"/>
                </a:solidFill>
              </a:rPr>
              <a:t>: Bước đầu hình thành các hệ thống truyền thông vô tuyến cho quân sự và thương mại.: </a:t>
            </a:r>
            <a:endParaRPr sz="1198">
              <a:solidFill>
                <a:schemeClr val="dk1"/>
              </a:solidFill>
            </a:endParaRPr>
          </a:p>
          <a:p>
            <a:pPr indent="-304706" lvl="0" marL="685800" rtl="0" algn="l">
              <a:lnSpc>
                <a:spcPct val="105000"/>
              </a:lnSpc>
              <a:spcBef>
                <a:spcPts val="0"/>
              </a:spcBef>
              <a:spcAft>
                <a:spcPts val="0"/>
              </a:spcAft>
              <a:buClr>
                <a:schemeClr val="dk1"/>
              </a:buClr>
              <a:buSzPts val="1199"/>
              <a:buChar char="➔"/>
            </a:pPr>
            <a:r>
              <a:rPr lang="en" sz="1198">
                <a:solidFill>
                  <a:schemeClr val="dk1"/>
                </a:solidFill>
              </a:rPr>
              <a:t>Radar, sóng Microwave</a:t>
            </a:r>
            <a:endParaRPr sz="1198">
              <a:solidFill>
                <a:schemeClr val="dk1"/>
              </a:solidFill>
            </a:endParaRPr>
          </a:p>
          <a:p>
            <a:pPr indent="-304706" lvl="0" marL="685800" rtl="0" algn="l">
              <a:lnSpc>
                <a:spcPct val="105000"/>
              </a:lnSpc>
              <a:spcBef>
                <a:spcPts val="0"/>
              </a:spcBef>
              <a:spcAft>
                <a:spcPts val="0"/>
              </a:spcAft>
              <a:buClr>
                <a:schemeClr val="dk1"/>
              </a:buClr>
              <a:buSzPts val="1199"/>
              <a:buChar char="➔"/>
            </a:pPr>
            <a:r>
              <a:rPr lang="en" sz="1198">
                <a:solidFill>
                  <a:schemeClr val="dk1"/>
                </a:solidFill>
              </a:rPr>
              <a:t>Nhiều quốc gia đã xây dựng hệ thống truyền hình quốc gia, cung cấp thông tin và giải trí rộng rãi qua sóng vô tuyến.</a:t>
            </a:r>
            <a:endParaRPr sz="1198">
              <a:solidFill>
                <a:schemeClr val="dk1"/>
              </a:solidFill>
            </a:endParaRPr>
          </a:p>
          <a:p>
            <a:pPr indent="-304706" lvl="0" marL="685800" rtl="0" algn="l">
              <a:lnSpc>
                <a:spcPct val="105000"/>
              </a:lnSpc>
              <a:spcBef>
                <a:spcPts val="0"/>
              </a:spcBef>
              <a:spcAft>
                <a:spcPts val="0"/>
              </a:spcAft>
              <a:buClr>
                <a:schemeClr val="dk1"/>
              </a:buClr>
              <a:buSzPts val="1199"/>
              <a:buChar char="➔"/>
            </a:pPr>
            <a:r>
              <a:rPr lang="en" sz="1198">
                <a:solidFill>
                  <a:schemeClr val="dk1"/>
                </a:solidFill>
              </a:rPr>
              <a:t>Vào năm 1954, radio transistor đầu tiên được phát triển, giúp thu gọn kích thước của máy thu sóng và làm cho các thiết bị không dây trở nên dễ tiếp cận hơn với người tiêu dùng. Radio transistor có tính di động cao và tiêu thụ ít năng lượng, mang lại trải nghiệm nghe đài linh hoạt và rộng rãi hơn</a:t>
            </a:r>
            <a:endParaRPr sz="1198">
              <a:solidFill>
                <a:schemeClr val="dk1"/>
              </a:solidFill>
            </a:endParaRPr>
          </a:p>
          <a:p>
            <a:pPr indent="-304706" lvl="0" marL="457200" rtl="0" algn="l">
              <a:lnSpc>
                <a:spcPct val="105000"/>
              </a:lnSpc>
              <a:spcBef>
                <a:spcPts val="0"/>
              </a:spcBef>
              <a:spcAft>
                <a:spcPts val="0"/>
              </a:spcAft>
              <a:buClr>
                <a:schemeClr val="dk1"/>
              </a:buClr>
              <a:buSzPts val="1199"/>
              <a:buChar char="●"/>
            </a:pPr>
            <a:r>
              <a:rPr b="1" lang="en" sz="1198">
                <a:solidFill>
                  <a:schemeClr val="dk1"/>
                </a:solidFill>
              </a:rPr>
              <a:t>1960</a:t>
            </a:r>
            <a:r>
              <a:rPr lang="en" sz="1198">
                <a:solidFill>
                  <a:schemeClr val="dk1"/>
                </a:solidFill>
              </a:rPr>
              <a:t>: Paul Baran phát triển khái niệm mạng phân tán, mà sau này trở thành nền tảng cho Internet.</a:t>
            </a:r>
            <a:endParaRPr sz="1198">
              <a:solidFill>
                <a:schemeClr val="dk1"/>
              </a:solidFill>
            </a:endParaRPr>
          </a:p>
          <a:p>
            <a:pPr indent="-304706" lvl="0" marL="685800" rtl="0" algn="l">
              <a:lnSpc>
                <a:spcPct val="105000"/>
              </a:lnSpc>
              <a:spcBef>
                <a:spcPts val="0"/>
              </a:spcBef>
              <a:spcAft>
                <a:spcPts val="0"/>
              </a:spcAft>
              <a:buClr>
                <a:schemeClr val="dk1"/>
              </a:buClr>
              <a:buSzPts val="1199"/>
              <a:buChar char="➔"/>
            </a:pPr>
            <a:r>
              <a:rPr lang="en" sz="1198">
                <a:solidFill>
                  <a:schemeClr val="dk1"/>
                </a:solidFill>
              </a:rPr>
              <a:t>Trong thời kỳ Chiến tranh Lạnh, khả năng tấn công bằng vũ khí hạt nhân của Liên Xô đối với Mỹ là một mối đe dọa lớn. Do đó, quân đội Mỹ cần một hệ thống liên lạc không dễ bị phá hủy chỉ với một đòn tấn công duy nhất.</a:t>
            </a:r>
            <a:endParaRPr sz="1198">
              <a:solidFill>
                <a:schemeClr val="dk1"/>
              </a:solidFill>
            </a:endParaRPr>
          </a:p>
          <a:p>
            <a:pPr indent="-304706" lvl="0" marL="685800" rtl="0" algn="l">
              <a:lnSpc>
                <a:spcPct val="105000"/>
              </a:lnSpc>
              <a:spcBef>
                <a:spcPts val="0"/>
              </a:spcBef>
              <a:spcAft>
                <a:spcPts val="0"/>
              </a:spcAft>
              <a:buClr>
                <a:schemeClr val="dk1"/>
              </a:buClr>
              <a:buSzPts val="1199"/>
              <a:buChar char="➔"/>
            </a:pPr>
            <a:r>
              <a:rPr lang="en" sz="1198">
                <a:solidFill>
                  <a:schemeClr val="dk1"/>
                </a:solidFill>
              </a:rPr>
              <a:t>Baran đã nảy ra ý tưởng về một hệ thống mạng phân tán để giảm nguy cơ gián đoạn thông tin khi một phần của mạng bị tấn công.</a:t>
            </a:r>
            <a:endParaRPr sz="1198">
              <a:solidFill>
                <a:schemeClr val="dk1"/>
              </a:solidFill>
            </a:endParaRPr>
          </a:p>
          <a:p>
            <a:pPr indent="-304706" lvl="0" marL="685800" rtl="0" algn="l">
              <a:lnSpc>
                <a:spcPct val="105000"/>
              </a:lnSpc>
              <a:spcBef>
                <a:spcPts val="0"/>
              </a:spcBef>
              <a:spcAft>
                <a:spcPts val="0"/>
              </a:spcAft>
              <a:buClr>
                <a:schemeClr val="dk1"/>
              </a:buClr>
              <a:buSzPts val="1199"/>
              <a:buChar char="➔"/>
            </a:pPr>
            <a:r>
              <a:rPr lang="en" sz="1198">
                <a:solidFill>
                  <a:schemeClr val="dk1"/>
                </a:solidFill>
              </a:rPr>
              <a:t>Baran đề xuất ý tưởng về một </a:t>
            </a:r>
            <a:r>
              <a:rPr b="1" lang="en" sz="1198">
                <a:solidFill>
                  <a:schemeClr val="dk1"/>
                </a:solidFill>
              </a:rPr>
              <a:t>mạng lưới phân tán</a:t>
            </a:r>
            <a:r>
              <a:rPr lang="en" sz="1198">
                <a:solidFill>
                  <a:schemeClr val="dk1"/>
                </a:solidFill>
              </a:rPr>
              <a:t> với các nút (nodes) kết nối chặt chẽ, cho phép dữ liệu có thể đi qua nhiều đường khác nhau. Trong mô hình này, thông tin sẽ được chia thành các gói dữ liệu nhỏ (packet) và truyền độc lập qua mạng.</a:t>
            </a:r>
            <a:endParaRPr sz="1198">
              <a:solidFill>
                <a:schemeClr val="dk1"/>
              </a:solidFill>
            </a:endParaRPr>
          </a:p>
          <a:p>
            <a:pPr indent="-304706" lvl="0" marL="685800" rtl="0" algn="l">
              <a:lnSpc>
                <a:spcPct val="105000"/>
              </a:lnSpc>
              <a:spcBef>
                <a:spcPts val="0"/>
              </a:spcBef>
              <a:spcAft>
                <a:spcPts val="0"/>
              </a:spcAft>
              <a:buClr>
                <a:schemeClr val="dk1"/>
              </a:buClr>
              <a:buSzPts val="1199"/>
              <a:buChar char="➔"/>
            </a:pPr>
            <a:r>
              <a:rPr lang="en" sz="1198">
                <a:solidFill>
                  <a:schemeClr val="dk1"/>
                </a:solidFill>
              </a:rPr>
              <a:t>Baran đã mô tả ba loại mạng cơ bản: </a:t>
            </a:r>
            <a:r>
              <a:rPr b="1" lang="en" sz="1198">
                <a:solidFill>
                  <a:schemeClr val="dk1"/>
                </a:solidFill>
              </a:rPr>
              <a:t>mạng tập trung</a:t>
            </a:r>
            <a:r>
              <a:rPr lang="en" sz="1198">
                <a:solidFill>
                  <a:schemeClr val="dk1"/>
                </a:solidFill>
              </a:rPr>
              <a:t> (centralized), </a:t>
            </a:r>
            <a:r>
              <a:rPr b="1" lang="en" sz="1198">
                <a:solidFill>
                  <a:schemeClr val="dk1"/>
                </a:solidFill>
              </a:rPr>
              <a:t>mạng phân cấp</a:t>
            </a:r>
            <a:r>
              <a:rPr lang="en" sz="1198">
                <a:solidFill>
                  <a:schemeClr val="dk1"/>
                </a:solidFill>
              </a:rPr>
              <a:t> (decentralized), và </a:t>
            </a:r>
            <a:r>
              <a:rPr b="1" lang="en" sz="1198">
                <a:solidFill>
                  <a:schemeClr val="dk1"/>
                </a:solidFill>
              </a:rPr>
              <a:t>mạng phân tán</a:t>
            </a:r>
            <a:r>
              <a:rPr lang="en" sz="1198">
                <a:solidFill>
                  <a:schemeClr val="dk1"/>
                </a:solidFill>
              </a:rPr>
              <a:t> (distributed). Trong đó, mạng phân tán là loại hình mà Baran cho là hiệu quả nhất trong việc chống lại sự phá hủy cục bộ.</a:t>
            </a:r>
            <a:endParaRPr sz="1198">
              <a:solidFill>
                <a:schemeClr val="dk1"/>
              </a:solidFill>
            </a:endParaRPr>
          </a:p>
          <a:p>
            <a:pPr indent="0" lvl="0" marL="457200" rtl="0" algn="l">
              <a:lnSpc>
                <a:spcPct val="105000"/>
              </a:lnSpc>
              <a:spcBef>
                <a:spcPts val="1200"/>
              </a:spcBef>
              <a:spcAft>
                <a:spcPts val="0"/>
              </a:spcAft>
              <a:buSzPts val="688"/>
              <a:buNone/>
            </a:pPr>
            <a:r>
              <a:t/>
            </a:r>
            <a:endParaRPr sz="787">
              <a:solidFill>
                <a:schemeClr val="dk1"/>
              </a:solidFill>
            </a:endParaRPr>
          </a:p>
          <a:p>
            <a:pPr indent="0" lvl="0" marL="0" rtl="0" algn="l">
              <a:lnSpc>
                <a:spcPct val="105000"/>
              </a:lnSpc>
              <a:spcBef>
                <a:spcPts val="1200"/>
              </a:spcBef>
              <a:spcAft>
                <a:spcPts val="1200"/>
              </a:spcAft>
              <a:buSzPts val="688"/>
              <a:buNone/>
            </a:pPr>
            <a:r>
              <a:t/>
            </a:r>
            <a:endParaRPr sz="1225"/>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Lịch sử phát triển của mạng không dây</a:t>
            </a:r>
            <a:endParaRPr/>
          </a:p>
        </p:txBody>
      </p:sp>
      <p:sp>
        <p:nvSpPr>
          <p:cNvPr id="133" name="Google Shape;133;p27"/>
          <p:cNvSpPr txBox="1"/>
          <p:nvPr>
            <p:ph idx="1" type="body"/>
          </p:nvPr>
        </p:nvSpPr>
        <p:spPr>
          <a:xfrm>
            <a:off x="311700" y="1152475"/>
            <a:ext cx="8520600" cy="39276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1100"/>
              <a:buFont typeface="Arial"/>
              <a:buNone/>
            </a:pPr>
            <a:r>
              <a:rPr b="1" lang="en" sz="1600">
                <a:solidFill>
                  <a:schemeClr val="dk1"/>
                </a:solidFill>
              </a:rPr>
              <a:t>3. Mạng di động thế hệ đầu tiên (1G) - Đầu thập niên 1970</a:t>
            </a:r>
            <a:endParaRPr b="1" sz="1600">
              <a:solidFill>
                <a:schemeClr val="dk1"/>
              </a:solidFill>
            </a:endParaRPr>
          </a:p>
          <a:p>
            <a:pPr indent="-317500" lvl="0" marL="457200" rtl="0" algn="l">
              <a:lnSpc>
                <a:spcPct val="95000"/>
              </a:lnSpc>
              <a:spcBef>
                <a:spcPts val="1200"/>
              </a:spcBef>
              <a:spcAft>
                <a:spcPts val="0"/>
              </a:spcAft>
              <a:buClr>
                <a:schemeClr val="dk1"/>
              </a:buClr>
              <a:buSzPts val="1400"/>
              <a:buChar char="●"/>
            </a:pPr>
            <a:r>
              <a:rPr lang="en" sz="1400">
                <a:solidFill>
                  <a:schemeClr val="dk1"/>
                </a:solidFill>
              </a:rPr>
              <a:t>Trong giai đoạn đầu của thập niên 1970, mạng di động thế hệ đầu tiên, hay còn gọi là </a:t>
            </a:r>
            <a:r>
              <a:rPr b="1" lang="en" sz="1400">
                <a:solidFill>
                  <a:schemeClr val="dk1"/>
                </a:solidFill>
              </a:rPr>
              <a:t>1G</a:t>
            </a:r>
            <a:r>
              <a:rPr lang="en" sz="1400">
                <a:solidFill>
                  <a:schemeClr val="dk1"/>
                </a:solidFill>
              </a:rPr>
              <a:t>, bắt đầu phát triển. Các mạng 1G sử dụng tín hiệu </a:t>
            </a:r>
            <a:r>
              <a:rPr b="1" lang="en" sz="1400">
                <a:solidFill>
                  <a:schemeClr val="dk1"/>
                </a:solidFill>
              </a:rPr>
              <a:t>analog</a:t>
            </a:r>
            <a:r>
              <a:rPr lang="en" sz="1400">
                <a:solidFill>
                  <a:schemeClr val="dk1"/>
                </a:solidFill>
              </a:rPr>
              <a:t> để truyền thoại và được triển khai ở nhiều nước phát triển.</a:t>
            </a:r>
            <a:endParaRPr sz="1400">
              <a:solidFill>
                <a:schemeClr val="dk1"/>
              </a:solidFill>
            </a:endParaRPr>
          </a:p>
          <a:p>
            <a:pPr indent="-317500" lvl="0" marL="457200" rtl="0" algn="l">
              <a:lnSpc>
                <a:spcPct val="95000"/>
              </a:lnSpc>
              <a:spcBef>
                <a:spcPts val="0"/>
              </a:spcBef>
              <a:spcAft>
                <a:spcPts val="0"/>
              </a:spcAft>
              <a:buClr>
                <a:schemeClr val="dk1"/>
              </a:buClr>
              <a:buSzPts val="1400"/>
              <a:buChar char="●"/>
            </a:pPr>
            <a:r>
              <a:rPr b="1" lang="en" sz="1400">
                <a:solidFill>
                  <a:schemeClr val="dk1"/>
                </a:solidFill>
              </a:rPr>
              <a:t>1973</a:t>
            </a:r>
            <a:r>
              <a:rPr lang="en" sz="1400">
                <a:solidFill>
                  <a:schemeClr val="dk1"/>
                </a:solidFill>
              </a:rPr>
              <a:t>: Kỹ sư </a:t>
            </a:r>
            <a:r>
              <a:rPr b="1" lang="en" sz="1400">
                <a:solidFill>
                  <a:schemeClr val="dk1"/>
                </a:solidFill>
              </a:rPr>
              <a:t>Martin Cooper</a:t>
            </a:r>
            <a:r>
              <a:rPr lang="en" sz="1400">
                <a:solidFill>
                  <a:schemeClr val="dk1"/>
                </a:solidFill>
              </a:rPr>
              <a:t> của Motorola thực hiện cuộc gọi di động đầu tiên trên thế giới bằng một thiết bị di động cầm tay. Đây là một sự kiện mang tính bước ngoặt, đánh dấu sự khởi đầu của ngành công nghiệp điện thoại di động thương mại.</a:t>
            </a:r>
            <a:endParaRPr sz="1400">
              <a:solidFill>
                <a:schemeClr val="dk1"/>
              </a:solidFill>
            </a:endParaRPr>
          </a:p>
          <a:p>
            <a:pPr indent="-317500" lvl="0" marL="457200" rtl="0" algn="l">
              <a:lnSpc>
                <a:spcPct val="95000"/>
              </a:lnSpc>
              <a:spcBef>
                <a:spcPts val="0"/>
              </a:spcBef>
              <a:spcAft>
                <a:spcPts val="0"/>
              </a:spcAft>
              <a:buClr>
                <a:schemeClr val="dk1"/>
              </a:buClr>
              <a:buSzPts val="1400"/>
              <a:buChar char="●"/>
            </a:pPr>
            <a:r>
              <a:rPr b="1" lang="en" sz="1400">
                <a:solidFill>
                  <a:schemeClr val="dk1"/>
                </a:solidFill>
              </a:rPr>
              <a:t>Năm 1979</a:t>
            </a:r>
            <a:r>
              <a:rPr lang="en" sz="1400">
                <a:solidFill>
                  <a:schemeClr val="dk1"/>
                </a:solidFill>
              </a:rPr>
              <a:t>: Hệ thống điện thoại di động thương mại đầu tiên được triển khai tại Nhật Bản bởi </a:t>
            </a:r>
            <a:r>
              <a:rPr b="1" lang="en" sz="1400">
                <a:solidFill>
                  <a:schemeClr val="dk1"/>
                </a:solidFill>
              </a:rPr>
              <a:t>Nippon Telegraph and Telephone (NTT)</a:t>
            </a:r>
            <a:r>
              <a:rPr lang="en" sz="1400">
                <a:solidFill>
                  <a:schemeClr val="dk1"/>
                </a:solidFill>
              </a:rPr>
              <a:t>, cho phép người dùng kết nối qua sóng vô tuyến.</a:t>
            </a:r>
            <a:endParaRPr sz="1400">
              <a:solidFill>
                <a:schemeClr val="dk1"/>
              </a:solidFill>
            </a:endParaRPr>
          </a:p>
          <a:p>
            <a:pPr indent="0" lvl="0" marL="0" rtl="0" algn="l">
              <a:lnSpc>
                <a:spcPct val="95000"/>
              </a:lnSpc>
              <a:spcBef>
                <a:spcPts val="1400"/>
              </a:spcBef>
              <a:spcAft>
                <a:spcPts val="0"/>
              </a:spcAft>
              <a:buNone/>
            </a:pPr>
            <a:r>
              <a:rPr b="1" lang="en" sz="1600">
                <a:solidFill>
                  <a:schemeClr val="dk1"/>
                </a:solidFill>
              </a:rPr>
              <a:t>4. ARPANET và sự phát triển của chuyển mạch gói (1970s)</a:t>
            </a:r>
            <a:endParaRPr b="1" sz="1600">
              <a:solidFill>
                <a:schemeClr val="dk1"/>
              </a:solidFill>
            </a:endParaRPr>
          </a:p>
          <a:p>
            <a:pPr indent="-317500" lvl="0" marL="457200" rtl="0" algn="l">
              <a:lnSpc>
                <a:spcPct val="95000"/>
              </a:lnSpc>
              <a:spcBef>
                <a:spcPts val="1200"/>
              </a:spcBef>
              <a:spcAft>
                <a:spcPts val="0"/>
              </a:spcAft>
              <a:buClr>
                <a:schemeClr val="dk1"/>
              </a:buClr>
              <a:buSzPts val="1400"/>
              <a:buChar char="●"/>
            </a:pPr>
            <a:r>
              <a:rPr b="1" lang="en" sz="1400">
                <a:solidFill>
                  <a:schemeClr val="dk1"/>
                </a:solidFill>
              </a:rPr>
              <a:t>ARPANET</a:t>
            </a:r>
            <a:r>
              <a:rPr lang="en" sz="1400">
                <a:solidFill>
                  <a:schemeClr val="dk1"/>
                </a:solidFill>
              </a:rPr>
              <a:t> là một mạng chuyển mạch gói được phát triển bởi Bộ Quốc phòng Hoa Kỳ và là tiền thân của Internet. Hệ thống này sử dụng chuyển mạch gói, cho phép các gói dữ liệu được chia nhỏ và gửi qua các tuyến đường khác nhau, giúp tối ưu hóa việc truyền tải dữ liệu trong mạng.</a:t>
            </a:r>
            <a:endParaRPr sz="1400">
              <a:solidFill>
                <a:schemeClr val="dk1"/>
              </a:solidFill>
            </a:endParaRPr>
          </a:p>
          <a:p>
            <a:pPr indent="-317500" lvl="0" marL="457200" rtl="0" algn="l">
              <a:lnSpc>
                <a:spcPct val="95000"/>
              </a:lnSpc>
              <a:spcBef>
                <a:spcPts val="0"/>
              </a:spcBef>
              <a:spcAft>
                <a:spcPts val="0"/>
              </a:spcAft>
              <a:buClr>
                <a:schemeClr val="dk1"/>
              </a:buClr>
              <a:buSzPts val="1400"/>
              <a:buChar char="●"/>
            </a:pPr>
            <a:r>
              <a:rPr b="1" lang="en" sz="1400">
                <a:solidFill>
                  <a:schemeClr val="dk1"/>
                </a:solidFill>
              </a:rPr>
              <a:t>Giao thức TCP/IP</a:t>
            </a:r>
            <a:r>
              <a:rPr lang="en" sz="1400">
                <a:solidFill>
                  <a:schemeClr val="dk1"/>
                </a:solidFill>
              </a:rPr>
              <a:t>: Đầu thập niên 1970, các nhà nghiên cứu, bao gồm </a:t>
            </a:r>
            <a:r>
              <a:rPr b="1" lang="en" sz="1400">
                <a:solidFill>
                  <a:schemeClr val="dk1"/>
                </a:solidFill>
              </a:rPr>
              <a:t>Vint Cerf</a:t>
            </a:r>
            <a:r>
              <a:rPr lang="en" sz="1400">
                <a:solidFill>
                  <a:schemeClr val="dk1"/>
                </a:solidFill>
              </a:rPr>
              <a:t> và </a:t>
            </a:r>
            <a:r>
              <a:rPr b="1" lang="en" sz="1400">
                <a:solidFill>
                  <a:schemeClr val="dk1"/>
                </a:solidFill>
              </a:rPr>
              <a:t>Bob Kahn</a:t>
            </a:r>
            <a:r>
              <a:rPr lang="en" sz="1400">
                <a:solidFill>
                  <a:schemeClr val="dk1"/>
                </a:solidFill>
              </a:rPr>
              <a:t>, phát triển giao thức </a:t>
            </a:r>
            <a:r>
              <a:rPr b="1" lang="en" sz="1400">
                <a:solidFill>
                  <a:schemeClr val="dk1"/>
                </a:solidFill>
              </a:rPr>
              <a:t>TCP/IP</a:t>
            </a:r>
            <a:r>
              <a:rPr lang="en" sz="1400">
                <a:solidFill>
                  <a:schemeClr val="dk1"/>
                </a:solidFill>
              </a:rPr>
              <a:t> để chuẩn hóa việc truyền dữ liệu trong mạng chuyển mạch gói, tạo nền tảng cho truyền thông không dây trong tương lai.</a:t>
            </a:r>
            <a:endParaRPr sz="1400">
              <a:solidFill>
                <a:schemeClr val="dk1"/>
              </a:solidFill>
            </a:endParaRPr>
          </a:p>
          <a:p>
            <a:pPr indent="0" lvl="0" marL="0" rtl="0" algn="l">
              <a:lnSpc>
                <a:spcPct val="95000"/>
              </a:lnSpc>
              <a:spcBef>
                <a:spcPts val="1200"/>
              </a:spcBef>
              <a:spcAft>
                <a:spcPts val="1200"/>
              </a:spcAft>
              <a:buNone/>
            </a:pPr>
            <a:r>
              <a:t/>
            </a:r>
            <a:endParaRPr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Lịch sử phát triển của mạng không dây</a:t>
            </a:r>
            <a:endParaRPr/>
          </a:p>
        </p:txBody>
      </p:sp>
      <p:sp>
        <p:nvSpPr>
          <p:cNvPr id="139" name="Google Shape;139;p28"/>
          <p:cNvSpPr txBox="1"/>
          <p:nvPr>
            <p:ph idx="1" type="body"/>
          </p:nvPr>
        </p:nvSpPr>
        <p:spPr>
          <a:xfrm>
            <a:off x="311700" y="1152475"/>
            <a:ext cx="8520600" cy="3939000"/>
          </a:xfrm>
          <a:prstGeom prst="rect">
            <a:avLst/>
          </a:prstGeom>
        </p:spPr>
        <p:txBody>
          <a:bodyPr anchorCtr="0" anchor="t" bIns="91425" lIns="91425" spcFirstLastPara="1" rIns="91425" wrap="square" tIns="91425">
            <a:noAutofit/>
          </a:bodyPr>
          <a:lstStyle/>
          <a:p>
            <a:pPr indent="0" lvl="0" marL="0" rtl="0" algn="l">
              <a:lnSpc>
                <a:spcPct val="105000"/>
              </a:lnSpc>
              <a:spcBef>
                <a:spcPts val="1400"/>
              </a:spcBef>
              <a:spcAft>
                <a:spcPts val="0"/>
              </a:spcAft>
              <a:buClr>
                <a:schemeClr val="dk1"/>
              </a:buClr>
              <a:buSzPts val="1100"/>
              <a:buFont typeface="Arial"/>
              <a:buNone/>
            </a:pPr>
            <a:r>
              <a:rPr b="1" lang="en" sz="1600">
                <a:solidFill>
                  <a:schemeClr val="dk1"/>
                </a:solidFill>
              </a:rPr>
              <a:t>5. Các thử nghiệm về mạng di động tế bào (Cellular Networks)</a:t>
            </a:r>
            <a:endParaRPr b="1" sz="1600">
              <a:solidFill>
                <a:schemeClr val="dk1"/>
              </a:solidFill>
            </a:endParaRPr>
          </a:p>
          <a:p>
            <a:pPr indent="-317500" lvl="0" marL="457200" rtl="0" algn="l">
              <a:lnSpc>
                <a:spcPct val="105000"/>
              </a:lnSpc>
              <a:spcBef>
                <a:spcPts val="1200"/>
              </a:spcBef>
              <a:spcAft>
                <a:spcPts val="0"/>
              </a:spcAft>
              <a:buClr>
                <a:schemeClr val="dk1"/>
              </a:buClr>
              <a:buSzPts val="1400"/>
              <a:buChar char="●"/>
            </a:pPr>
            <a:r>
              <a:rPr b="1" lang="en" sz="1400">
                <a:solidFill>
                  <a:schemeClr val="dk1"/>
                </a:solidFill>
              </a:rPr>
              <a:t>Mạng tế bào (cellular)</a:t>
            </a:r>
            <a:r>
              <a:rPr lang="en" sz="1400">
                <a:solidFill>
                  <a:schemeClr val="dk1"/>
                </a:solidFill>
              </a:rPr>
              <a:t> được giới thiệu với khái niệm chia một khu vực rộng lớn thành các "tế bào" nhỏ để tối ưu hóa việc sử dụng tần số và cho phép người dùng di chuyển mà vẫn giữ được liên lạc.</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b="1" lang="en" sz="1400">
                <a:solidFill>
                  <a:schemeClr val="dk1"/>
                </a:solidFill>
              </a:rPr>
              <a:t>1978</a:t>
            </a:r>
            <a:r>
              <a:rPr lang="en" sz="1400">
                <a:solidFill>
                  <a:schemeClr val="dk1"/>
                </a:solidFill>
              </a:rPr>
              <a:t>: Bell Labs thực hiện các thử nghiệm về mạng di động tế bào ở Chicago, đánh dấu bước đột phá trong công nghệ không dây. Họ giới thiệu cách chia nhỏ các khu vực phủ sóng thành các ô (cell) và tái sử dụng tần số, cho phép tăng số lượng người dùng mà hệ thống có thể hỗ trợ.</a:t>
            </a:r>
            <a:endParaRPr sz="1400">
              <a:solidFill>
                <a:schemeClr val="dk1"/>
              </a:solidFill>
            </a:endParaRPr>
          </a:p>
          <a:p>
            <a:pPr indent="0" lvl="0" marL="0" rtl="0" algn="l">
              <a:lnSpc>
                <a:spcPct val="105000"/>
              </a:lnSpc>
              <a:spcBef>
                <a:spcPts val="1400"/>
              </a:spcBef>
              <a:spcAft>
                <a:spcPts val="0"/>
              </a:spcAft>
              <a:buClr>
                <a:schemeClr val="dk1"/>
              </a:buClr>
              <a:buSzPts val="1100"/>
              <a:buFont typeface="Arial"/>
              <a:buNone/>
            </a:pPr>
            <a:r>
              <a:rPr b="1" lang="en" sz="1600">
                <a:solidFill>
                  <a:schemeClr val="dk1"/>
                </a:solidFill>
              </a:rPr>
              <a:t>6. Hệ thống AMPS - Advanced Mobile Phone System (1980s)</a:t>
            </a:r>
            <a:endParaRPr b="1" sz="1600">
              <a:solidFill>
                <a:schemeClr val="dk1"/>
              </a:solidFill>
            </a:endParaRPr>
          </a:p>
          <a:p>
            <a:pPr indent="-317500" lvl="0" marL="457200" rtl="0" algn="l">
              <a:lnSpc>
                <a:spcPct val="105000"/>
              </a:lnSpc>
              <a:spcBef>
                <a:spcPts val="1200"/>
              </a:spcBef>
              <a:spcAft>
                <a:spcPts val="0"/>
              </a:spcAft>
              <a:buClr>
                <a:schemeClr val="dk1"/>
              </a:buClr>
              <a:buSzPts val="1400"/>
              <a:buChar char="●"/>
            </a:pPr>
            <a:r>
              <a:rPr b="1" lang="en" sz="1400">
                <a:solidFill>
                  <a:schemeClr val="dk1"/>
                </a:solidFill>
              </a:rPr>
              <a:t>1983</a:t>
            </a:r>
            <a:r>
              <a:rPr lang="en" sz="1400">
                <a:solidFill>
                  <a:schemeClr val="dk1"/>
                </a:solidFill>
              </a:rPr>
              <a:t>: </a:t>
            </a:r>
            <a:r>
              <a:rPr b="1" lang="en" sz="1400">
                <a:solidFill>
                  <a:schemeClr val="dk1"/>
                </a:solidFill>
              </a:rPr>
              <a:t>AMPS</a:t>
            </a:r>
            <a:r>
              <a:rPr lang="en" sz="1400">
                <a:solidFill>
                  <a:schemeClr val="dk1"/>
                </a:solidFill>
              </a:rPr>
              <a:t> (Advanced Mobile Phone System), mạng di động tế bào thương mại đầu tiên, được triển khai ở Hoa Kỳ bởi </a:t>
            </a:r>
            <a:r>
              <a:rPr b="1" lang="en" sz="1400">
                <a:solidFill>
                  <a:schemeClr val="dk1"/>
                </a:solidFill>
              </a:rPr>
              <a:t>AT&amp;T</a:t>
            </a:r>
            <a:r>
              <a:rPr lang="en" sz="1400">
                <a:solidFill>
                  <a:schemeClr val="dk1"/>
                </a:solidFill>
              </a:rPr>
              <a:t>. Đây là hệ thống di động </a:t>
            </a:r>
            <a:r>
              <a:rPr b="1" lang="en" sz="1400">
                <a:solidFill>
                  <a:schemeClr val="dk1"/>
                </a:solidFill>
              </a:rPr>
              <a:t>analog</a:t>
            </a:r>
            <a:r>
              <a:rPr lang="en" sz="1400">
                <a:solidFill>
                  <a:schemeClr val="dk1"/>
                </a:solidFill>
              </a:rPr>
              <a:t> đầu tiên với phạm vi phủ sóng lớn, mở đường cho sự phát triển của điện thoại di động thương mại và mạng không dây.</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n" sz="1400">
                <a:solidFill>
                  <a:schemeClr val="dk1"/>
                </a:solidFill>
              </a:rPr>
              <a:t>AMPS là một trong những tiêu chuẩn 1G phổ biến nhất trên toàn cầu và được sử dụng rộng rãi cho đến khi các hệ thống di động kỹ thuật số thế hệ sau ra đời.</a:t>
            </a:r>
            <a:endParaRPr sz="1400">
              <a:solidFill>
                <a:schemeClr val="dk1"/>
              </a:solidFill>
            </a:endParaRPr>
          </a:p>
          <a:p>
            <a:pPr indent="0" lvl="0" marL="0" rtl="0" algn="l">
              <a:lnSpc>
                <a:spcPct val="105000"/>
              </a:lnSpc>
              <a:spcBef>
                <a:spcPts val="1200"/>
              </a:spcBef>
              <a:spcAft>
                <a:spcPts val="1200"/>
              </a:spcAft>
              <a:buNone/>
            </a:pPr>
            <a:r>
              <a:t/>
            </a:r>
            <a:endParaRPr sz="2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Lịch sử phát triển của mạng không dây</a:t>
            </a:r>
            <a:endParaRPr/>
          </a:p>
        </p:txBody>
      </p:sp>
      <p:sp>
        <p:nvSpPr>
          <p:cNvPr id="145" name="Google Shape;145;p29"/>
          <p:cNvSpPr txBox="1"/>
          <p:nvPr>
            <p:ph idx="1" type="body"/>
          </p:nvPr>
        </p:nvSpPr>
        <p:spPr>
          <a:xfrm>
            <a:off x="311700" y="1152475"/>
            <a:ext cx="8520600" cy="3916500"/>
          </a:xfrm>
          <a:prstGeom prst="rect">
            <a:avLst/>
          </a:prstGeom>
        </p:spPr>
        <p:txBody>
          <a:bodyPr anchorCtr="0" anchor="t" bIns="91425" lIns="91425" spcFirstLastPara="1" rIns="91425" wrap="square" tIns="91425">
            <a:noAutofit/>
          </a:bodyPr>
          <a:lstStyle/>
          <a:p>
            <a:pPr indent="0" lvl="0" marL="0" rtl="0" algn="l">
              <a:lnSpc>
                <a:spcPct val="105000"/>
              </a:lnSpc>
              <a:spcBef>
                <a:spcPts val="1400"/>
              </a:spcBef>
              <a:spcAft>
                <a:spcPts val="0"/>
              </a:spcAft>
              <a:buClr>
                <a:schemeClr val="dk1"/>
              </a:buClr>
              <a:buSzPts val="1100"/>
              <a:buFont typeface="Arial"/>
              <a:buNone/>
            </a:pPr>
            <a:r>
              <a:rPr b="1" lang="en" sz="1600">
                <a:solidFill>
                  <a:schemeClr val="dk1"/>
                </a:solidFill>
              </a:rPr>
              <a:t>7. Hệ thống AMPS - Advanced Mobile Phone System (1980s)</a:t>
            </a:r>
            <a:endParaRPr b="1" sz="1600">
              <a:solidFill>
                <a:schemeClr val="dk1"/>
              </a:solidFill>
            </a:endParaRPr>
          </a:p>
          <a:p>
            <a:pPr indent="-317500" lvl="0" marL="457200" rtl="0" algn="l">
              <a:lnSpc>
                <a:spcPct val="105000"/>
              </a:lnSpc>
              <a:spcBef>
                <a:spcPts val="1200"/>
              </a:spcBef>
              <a:spcAft>
                <a:spcPts val="0"/>
              </a:spcAft>
              <a:buClr>
                <a:schemeClr val="dk1"/>
              </a:buClr>
              <a:buSzPts val="1400"/>
              <a:buChar char="●"/>
            </a:pPr>
            <a:r>
              <a:rPr b="1" lang="en" sz="1400">
                <a:solidFill>
                  <a:schemeClr val="dk1"/>
                </a:solidFill>
              </a:rPr>
              <a:t>1983</a:t>
            </a:r>
            <a:r>
              <a:rPr lang="en" sz="1400">
                <a:solidFill>
                  <a:schemeClr val="dk1"/>
                </a:solidFill>
              </a:rPr>
              <a:t>: </a:t>
            </a:r>
            <a:r>
              <a:rPr b="1" lang="en" sz="1400">
                <a:solidFill>
                  <a:schemeClr val="dk1"/>
                </a:solidFill>
              </a:rPr>
              <a:t>AMPS</a:t>
            </a:r>
            <a:r>
              <a:rPr lang="en" sz="1400">
                <a:solidFill>
                  <a:schemeClr val="dk1"/>
                </a:solidFill>
              </a:rPr>
              <a:t> (Advanced Mobile Phone System), mạng di động tế bào thương mại đầu tiên, được triển khai ở Hoa Kỳ bởi </a:t>
            </a:r>
            <a:r>
              <a:rPr b="1" lang="en" sz="1400">
                <a:solidFill>
                  <a:schemeClr val="dk1"/>
                </a:solidFill>
              </a:rPr>
              <a:t>AT&amp;T</a:t>
            </a:r>
            <a:r>
              <a:rPr lang="en" sz="1400">
                <a:solidFill>
                  <a:schemeClr val="dk1"/>
                </a:solidFill>
              </a:rPr>
              <a:t>. Đây là hệ thống di động </a:t>
            </a:r>
            <a:r>
              <a:rPr b="1" lang="en" sz="1400">
                <a:solidFill>
                  <a:schemeClr val="dk1"/>
                </a:solidFill>
              </a:rPr>
              <a:t>analog</a:t>
            </a:r>
            <a:r>
              <a:rPr lang="en" sz="1400">
                <a:solidFill>
                  <a:schemeClr val="dk1"/>
                </a:solidFill>
              </a:rPr>
              <a:t> đầu tiên với phạm vi phủ sóng lớn, mở đường cho sự phát triển của điện thoại di động thương mại và mạng không dây.</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n" sz="1400">
                <a:solidFill>
                  <a:schemeClr val="dk1"/>
                </a:solidFill>
              </a:rPr>
              <a:t>AMPS là một trong những tiêu chuẩn 1G phổ biến nhất trên toàn cầu và được sử dụng rộng rãi cho đến khi các hệ thống di động kỹ thuật số thế hệ sau ra đời.</a:t>
            </a:r>
            <a:endParaRPr sz="1400">
              <a:solidFill>
                <a:schemeClr val="dk1"/>
              </a:solidFill>
            </a:endParaRPr>
          </a:p>
          <a:p>
            <a:pPr indent="0" lvl="0" marL="0" rtl="0" algn="l">
              <a:lnSpc>
                <a:spcPct val="105000"/>
              </a:lnSpc>
              <a:spcBef>
                <a:spcPts val="1400"/>
              </a:spcBef>
              <a:spcAft>
                <a:spcPts val="0"/>
              </a:spcAft>
              <a:buClr>
                <a:schemeClr val="dk1"/>
              </a:buClr>
              <a:buSzPts val="1100"/>
              <a:buFont typeface="Arial"/>
              <a:buNone/>
            </a:pPr>
            <a:r>
              <a:rPr b="1" lang="en" sz="1600">
                <a:solidFill>
                  <a:schemeClr val="dk1"/>
                </a:solidFill>
              </a:rPr>
              <a:t>8. Mạng không dây LAN đầu tiên</a:t>
            </a:r>
            <a:endParaRPr b="1" sz="1600">
              <a:solidFill>
                <a:schemeClr val="dk1"/>
              </a:solidFill>
            </a:endParaRPr>
          </a:p>
          <a:p>
            <a:pPr indent="-317500" lvl="0" marL="457200" rtl="0" algn="l">
              <a:lnSpc>
                <a:spcPct val="105000"/>
              </a:lnSpc>
              <a:spcBef>
                <a:spcPts val="1200"/>
              </a:spcBef>
              <a:spcAft>
                <a:spcPts val="0"/>
              </a:spcAft>
              <a:buClr>
                <a:schemeClr val="dk1"/>
              </a:buClr>
              <a:buSzPts val="1400"/>
              <a:buChar char="●"/>
            </a:pPr>
            <a:r>
              <a:rPr b="1" lang="en" sz="1400">
                <a:solidFill>
                  <a:schemeClr val="dk1"/>
                </a:solidFill>
              </a:rPr>
              <a:t>1971</a:t>
            </a:r>
            <a:r>
              <a:rPr lang="en" sz="1400">
                <a:solidFill>
                  <a:schemeClr val="dk1"/>
                </a:solidFill>
              </a:rPr>
              <a:t>: Dự án </a:t>
            </a:r>
            <a:r>
              <a:rPr b="1" lang="en" sz="1400">
                <a:solidFill>
                  <a:schemeClr val="dk1"/>
                </a:solidFill>
              </a:rPr>
              <a:t>ALOHAnet</a:t>
            </a:r>
            <a:r>
              <a:rPr lang="en" sz="1400">
                <a:solidFill>
                  <a:schemeClr val="dk1"/>
                </a:solidFill>
              </a:rPr>
              <a:t> tại Đại học Hawaii đã phát triển hệ thống mạng không dây đầu tiên, sử dụng tần số </a:t>
            </a:r>
            <a:r>
              <a:rPr b="1" lang="en" sz="1400">
                <a:solidFill>
                  <a:schemeClr val="dk1"/>
                </a:solidFill>
              </a:rPr>
              <a:t>UHF</a:t>
            </a:r>
            <a:r>
              <a:rPr lang="en" sz="1400">
                <a:solidFill>
                  <a:schemeClr val="dk1"/>
                </a:solidFill>
              </a:rPr>
              <a:t> để truyền dữ liệu giữa các đảo của Hawaii. ALOHAnet sử dụng phương pháp truy cập </a:t>
            </a:r>
            <a:r>
              <a:rPr b="1" lang="en" sz="1400">
                <a:solidFill>
                  <a:schemeClr val="dk1"/>
                </a:solidFill>
              </a:rPr>
              <a:t>ALOHA</a:t>
            </a:r>
            <a:r>
              <a:rPr lang="en" sz="1400">
                <a:solidFill>
                  <a:schemeClr val="dk1"/>
                </a:solidFill>
              </a:rPr>
              <a:t>, cho phép chia sẻ một kênh truyền dữ liệu không dây và là cơ sở cho sự phát triển của Wi-Fi sau này.</a:t>
            </a:r>
            <a:endParaRPr sz="1400">
              <a:solidFill>
                <a:schemeClr val="dk1"/>
              </a:solidFill>
            </a:endParaRPr>
          </a:p>
          <a:p>
            <a:pPr indent="-317500" lvl="0" marL="457200" rtl="0" algn="l">
              <a:lnSpc>
                <a:spcPct val="105000"/>
              </a:lnSpc>
              <a:spcBef>
                <a:spcPts val="0"/>
              </a:spcBef>
              <a:spcAft>
                <a:spcPts val="0"/>
              </a:spcAft>
              <a:buClr>
                <a:schemeClr val="dk1"/>
              </a:buClr>
              <a:buSzPts val="1400"/>
              <a:buChar char="●"/>
            </a:pPr>
            <a:r>
              <a:rPr lang="en" sz="1400">
                <a:solidFill>
                  <a:schemeClr val="dk1"/>
                </a:solidFill>
              </a:rPr>
              <a:t>Công nghệ của ALOHAnet đặt nền móng cho việc xây dựng các mạng không dây LAN, dù vào thời điểm này các ứng dụng không dây LAN vẫn còn hạn chế do chi phí cao và tốc độ thấp.</a:t>
            </a:r>
            <a:endParaRPr sz="1400">
              <a:solidFill>
                <a:schemeClr val="dk1"/>
              </a:solidFill>
            </a:endParaRPr>
          </a:p>
          <a:p>
            <a:pPr indent="0" lvl="0" marL="0" rtl="0" algn="l">
              <a:lnSpc>
                <a:spcPct val="105000"/>
              </a:lnSpc>
              <a:spcBef>
                <a:spcPts val="1200"/>
              </a:spcBef>
              <a:spcAft>
                <a:spcPts val="1200"/>
              </a:spcAft>
              <a:buNone/>
            </a:pPr>
            <a:r>
              <a:t/>
            </a:r>
            <a:endParaRPr sz="2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Nội dung</a:t>
            </a:r>
            <a:endParaRPr/>
          </a:p>
        </p:txBody>
      </p:sp>
      <p:sp>
        <p:nvSpPr>
          <p:cNvPr id="151" name="Google Shape;15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Char char="●"/>
            </a:pPr>
            <a:r>
              <a:rPr lang="en">
                <a:solidFill>
                  <a:schemeClr val="lt2"/>
                </a:solidFill>
              </a:rPr>
              <a:t>Giới thiệu chung</a:t>
            </a:r>
            <a:endParaRPr>
              <a:solidFill>
                <a:schemeClr val="lt2"/>
              </a:solidFill>
            </a:endParaRPr>
          </a:p>
          <a:p>
            <a:pPr indent="-342900" lvl="0" marL="457200" rtl="0" algn="l">
              <a:spcBef>
                <a:spcPts val="0"/>
              </a:spcBef>
              <a:spcAft>
                <a:spcPts val="0"/>
              </a:spcAft>
              <a:buSzPts val="1800"/>
              <a:buChar char="●"/>
            </a:pPr>
            <a:r>
              <a:rPr lang="en"/>
              <a:t>Mạng điện thoại di động (Mobile Cellular networks)</a:t>
            </a:r>
            <a:endParaRPr/>
          </a:p>
          <a:p>
            <a:pPr indent="-342900" lvl="0" marL="457200" rtl="0" algn="l">
              <a:spcBef>
                <a:spcPts val="0"/>
              </a:spcBef>
              <a:spcAft>
                <a:spcPts val="0"/>
              </a:spcAft>
              <a:buClr>
                <a:schemeClr val="lt2"/>
              </a:buClr>
              <a:buSzPts val="1800"/>
              <a:buChar char="●"/>
            </a:pPr>
            <a:r>
              <a:rPr lang="en">
                <a:solidFill>
                  <a:schemeClr val="lt2"/>
                </a:solidFill>
              </a:rPr>
              <a:t>Mạng không dây  IEEE</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Quản lý di động (mobility management)</a:t>
            </a:r>
            <a:endParaRPr>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Mạng điện thoại di động</a:t>
            </a:r>
            <a:endParaRPr/>
          </a:p>
        </p:txBody>
      </p:sp>
      <p:sp>
        <p:nvSpPr>
          <p:cNvPr id="157" name="Google Shape;157;p31"/>
          <p:cNvSpPr txBox="1"/>
          <p:nvPr>
            <p:ph idx="1" type="body"/>
          </p:nvPr>
        </p:nvSpPr>
        <p:spPr>
          <a:xfrm>
            <a:off x="311700" y="1152475"/>
            <a:ext cx="8520600" cy="3990900"/>
          </a:xfrm>
          <a:prstGeom prst="rect">
            <a:avLst/>
          </a:prstGeom>
        </p:spPr>
        <p:txBody>
          <a:bodyPr anchorCtr="0" anchor="t" bIns="91425" lIns="91425" spcFirstLastPara="1" rIns="91425" wrap="square" tIns="91425">
            <a:normAutofit fontScale="62500" lnSpcReduction="10000"/>
          </a:bodyPr>
          <a:lstStyle/>
          <a:p>
            <a:pPr indent="0" lvl="0" marL="0" rtl="0" algn="l">
              <a:spcBef>
                <a:spcPts val="1400"/>
              </a:spcBef>
              <a:spcAft>
                <a:spcPts val="0"/>
              </a:spcAft>
              <a:buClr>
                <a:schemeClr val="dk1"/>
              </a:buClr>
              <a:buSzPct val="65106"/>
              <a:buFont typeface="Arial"/>
              <a:buNone/>
            </a:pPr>
            <a:r>
              <a:rPr b="1" lang="en" sz="1689">
                <a:solidFill>
                  <a:schemeClr val="dk1"/>
                </a:solidFill>
              </a:rPr>
              <a:t>1. Thế hệ đầu tiên (1G) - Những năm 1980</a:t>
            </a:r>
            <a:endParaRPr b="1" sz="1689">
              <a:solidFill>
                <a:schemeClr val="dk1"/>
              </a:solidFill>
            </a:endParaRPr>
          </a:p>
          <a:p>
            <a:pPr indent="-287716" lvl="0" marL="457200" rtl="0" algn="l">
              <a:spcBef>
                <a:spcPts val="1200"/>
              </a:spcBef>
              <a:spcAft>
                <a:spcPts val="0"/>
              </a:spcAft>
              <a:buClr>
                <a:schemeClr val="dk1"/>
              </a:buClr>
              <a:buSzPct val="100000"/>
              <a:buChar char="●"/>
            </a:pPr>
            <a:r>
              <a:rPr b="1" lang="en" sz="1489">
                <a:solidFill>
                  <a:schemeClr val="dk1"/>
                </a:solidFill>
              </a:rPr>
              <a:t>Đặc điểm kỹ thuật</a:t>
            </a:r>
            <a:r>
              <a:rPr lang="en" sz="1489">
                <a:solidFill>
                  <a:schemeClr val="dk1"/>
                </a:solidFill>
              </a:rPr>
              <a:t>:</a:t>
            </a:r>
            <a:endParaRPr sz="1489">
              <a:solidFill>
                <a:schemeClr val="dk1"/>
              </a:solidFill>
            </a:endParaRPr>
          </a:p>
          <a:p>
            <a:pPr indent="-287716" lvl="1" marL="914400" rtl="0" algn="l">
              <a:spcBef>
                <a:spcPts val="0"/>
              </a:spcBef>
              <a:spcAft>
                <a:spcPts val="0"/>
              </a:spcAft>
              <a:buClr>
                <a:schemeClr val="dk1"/>
              </a:buClr>
              <a:buSzPct val="100000"/>
              <a:buChar char="○"/>
            </a:pPr>
            <a:r>
              <a:rPr b="1" lang="en" sz="1489">
                <a:solidFill>
                  <a:schemeClr val="dk1"/>
                </a:solidFill>
              </a:rPr>
              <a:t>Tín hiệu Analog</a:t>
            </a:r>
            <a:r>
              <a:rPr lang="en" sz="1489">
                <a:solidFill>
                  <a:schemeClr val="dk1"/>
                </a:solidFill>
              </a:rPr>
              <a:t>: Mạng 1G sử dụng tín hiệu analog để truyền thoại. Điều này có nghĩa là giọng nói được chuyển đổi thành sóng điện từ mà không qua xử lý số.</a:t>
            </a:r>
            <a:endParaRPr sz="1489">
              <a:solidFill>
                <a:schemeClr val="dk1"/>
              </a:solidFill>
            </a:endParaRPr>
          </a:p>
          <a:p>
            <a:pPr indent="-287716" lvl="1" marL="914400" rtl="0" algn="l">
              <a:spcBef>
                <a:spcPts val="0"/>
              </a:spcBef>
              <a:spcAft>
                <a:spcPts val="0"/>
              </a:spcAft>
              <a:buClr>
                <a:schemeClr val="dk1"/>
              </a:buClr>
              <a:buSzPct val="100000"/>
              <a:buChar char="○"/>
            </a:pPr>
            <a:r>
              <a:rPr b="1" lang="en" sz="1489">
                <a:solidFill>
                  <a:schemeClr val="dk1"/>
                </a:solidFill>
              </a:rPr>
              <a:t>Chất lượng cuộc gọi thấp</a:t>
            </a:r>
            <a:r>
              <a:rPr lang="en" sz="1489">
                <a:solidFill>
                  <a:schemeClr val="dk1"/>
                </a:solidFill>
              </a:rPr>
              <a:t>: Mạng 1G có độ rõ ràng âm thanh không cao, thường xảy ra tình trạng nhiễu và mất tín hiệu trong quá trình gọi.</a:t>
            </a:r>
            <a:endParaRPr sz="1489">
              <a:solidFill>
                <a:schemeClr val="dk1"/>
              </a:solidFill>
            </a:endParaRPr>
          </a:p>
          <a:p>
            <a:pPr indent="-287716" lvl="1" marL="914400" rtl="0" algn="l">
              <a:spcBef>
                <a:spcPts val="0"/>
              </a:spcBef>
              <a:spcAft>
                <a:spcPts val="0"/>
              </a:spcAft>
              <a:buClr>
                <a:schemeClr val="dk1"/>
              </a:buClr>
              <a:buSzPct val="100000"/>
              <a:buChar char="○"/>
            </a:pPr>
            <a:r>
              <a:rPr b="1" lang="en" sz="1489">
                <a:solidFill>
                  <a:schemeClr val="dk1"/>
                </a:solidFill>
              </a:rPr>
              <a:t>Kích thước thiết bị lớn</a:t>
            </a:r>
            <a:r>
              <a:rPr lang="en" sz="1489">
                <a:solidFill>
                  <a:schemeClr val="dk1"/>
                </a:solidFill>
              </a:rPr>
              <a:t>: Các thiết bị di động đầu tiên thường rất cồng kềnh và nặng, khiến chúng không thuận tiện cho việc sử dụng hàng ngày.</a:t>
            </a:r>
            <a:endParaRPr sz="1489">
              <a:solidFill>
                <a:schemeClr val="dk1"/>
              </a:solidFill>
            </a:endParaRPr>
          </a:p>
          <a:p>
            <a:pPr indent="-287716" lvl="0" marL="457200" rtl="0" algn="l">
              <a:spcBef>
                <a:spcPts val="0"/>
              </a:spcBef>
              <a:spcAft>
                <a:spcPts val="0"/>
              </a:spcAft>
              <a:buClr>
                <a:schemeClr val="dk1"/>
              </a:buClr>
              <a:buSzPct val="100000"/>
              <a:buChar char="●"/>
            </a:pPr>
            <a:r>
              <a:rPr b="1" lang="en" sz="1489">
                <a:solidFill>
                  <a:schemeClr val="dk1"/>
                </a:solidFill>
              </a:rPr>
              <a:t>Sự kiện quan trọng</a:t>
            </a:r>
            <a:r>
              <a:rPr lang="en" sz="1489">
                <a:solidFill>
                  <a:schemeClr val="dk1"/>
                </a:solidFill>
              </a:rPr>
              <a:t>:</a:t>
            </a:r>
            <a:endParaRPr sz="1489">
              <a:solidFill>
                <a:schemeClr val="dk1"/>
              </a:solidFill>
            </a:endParaRPr>
          </a:p>
          <a:p>
            <a:pPr indent="-287716" lvl="1" marL="914400" rtl="0" algn="l">
              <a:spcBef>
                <a:spcPts val="0"/>
              </a:spcBef>
              <a:spcAft>
                <a:spcPts val="0"/>
              </a:spcAft>
              <a:buClr>
                <a:schemeClr val="dk1"/>
              </a:buClr>
              <a:buSzPct val="100000"/>
              <a:buChar char="○"/>
            </a:pPr>
            <a:r>
              <a:rPr b="1" lang="en" sz="1489">
                <a:solidFill>
                  <a:schemeClr val="dk1"/>
                </a:solidFill>
              </a:rPr>
              <a:t>1973</a:t>
            </a:r>
            <a:r>
              <a:rPr lang="en" sz="1489">
                <a:solidFill>
                  <a:schemeClr val="dk1"/>
                </a:solidFill>
              </a:rPr>
              <a:t>: </a:t>
            </a:r>
            <a:r>
              <a:rPr b="1" lang="en" sz="1489">
                <a:solidFill>
                  <a:schemeClr val="dk1"/>
                </a:solidFill>
              </a:rPr>
              <a:t>Martin Cooper</a:t>
            </a:r>
            <a:r>
              <a:rPr lang="en" sz="1489">
                <a:solidFill>
                  <a:schemeClr val="dk1"/>
                </a:solidFill>
              </a:rPr>
              <a:t>, một kỹ sư của Motorola, thực hiện cuộc gọi di động đầu tiên trên thế giới từ một chiếc điện thoại cầm tay, đánh dấu sự ra đời của điện thoại di động.</a:t>
            </a:r>
            <a:endParaRPr sz="1489">
              <a:solidFill>
                <a:schemeClr val="dk1"/>
              </a:solidFill>
            </a:endParaRPr>
          </a:p>
          <a:p>
            <a:pPr indent="-287716" lvl="1" marL="914400" rtl="0" algn="l">
              <a:spcBef>
                <a:spcPts val="0"/>
              </a:spcBef>
              <a:spcAft>
                <a:spcPts val="0"/>
              </a:spcAft>
              <a:buClr>
                <a:schemeClr val="dk1"/>
              </a:buClr>
              <a:buSzPct val="100000"/>
              <a:buChar char="○"/>
            </a:pPr>
            <a:r>
              <a:rPr b="1" lang="en" sz="1489">
                <a:solidFill>
                  <a:schemeClr val="dk1"/>
                </a:solidFill>
              </a:rPr>
              <a:t>1983</a:t>
            </a:r>
            <a:r>
              <a:rPr lang="en" sz="1489">
                <a:solidFill>
                  <a:schemeClr val="dk1"/>
                </a:solidFill>
              </a:rPr>
              <a:t>: Hệ thống </a:t>
            </a:r>
            <a:r>
              <a:rPr b="1" lang="en" sz="1489">
                <a:solidFill>
                  <a:schemeClr val="dk1"/>
                </a:solidFill>
              </a:rPr>
              <a:t>AMPS</a:t>
            </a:r>
            <a:r>
              <a:rPr lang="en" sz="1489">
                <a:solidFill>
                  <a:schemeClr val="dk1"/>
                </a:solidFill>
              </a:rPr>
              <a:t> (Advanced Mobile Phone System) được triển khai tại Hoa Kỳ, là mạng di động thương mại đầu tiên cho phép người dùng thực hiện cuộc gọi từ điện thoại di động.</a:t>
            </a:r>
            <a:endParaRPr sz="1489">
              <a:solidFill>
                <a:schemeClr val="dk1"/>
              </a:solidFill>
            </a:endParaRPr>
          </a:p>
          <a:p>
            <a:pPr indent="-287716" lvl="0" marL="457200" rtl="0" algn="l">
              <a:spcBef>
                <a:spcPts val="0"/>
              </a:spcBef>
              <a:spcAft>
                <a:spcPts val="0"/>
              </a:spcAft>
              <a:buClr>
                <a:schemeClr val="dk1"/>
              </a:buClr>
              <a:buSzPct val="100000"/>
              <a:buChar char="●"/>
            </a:pPr>
            <a:r>
              <a:rPr b="1" lang="en" sz="1489">
                <a:solidFill>
                  <a:schemeClr val="dk1"/>
                </a:solidFill>
              </a:rPr>
              <a:t>Cấu trúc mạng</a:t>
            </a:r>
            <a:r>
              <a:rPr lang="en" sz="1489">
                <a:solidFill>
                  <a:schemeClr val="dk1"/>
                </a:solidFill>
              </a:rPr>
              <a:t>:</a:t>
            </a:r>
            <a:endParaRPr sz="1489">
              <a:solidFill>
                <a:schemeClr val="dk1"/>
              </a:solidFill>
            </a:endParaRPr>
          </a:p>
          <a:p>
            <a:pPr indent="-287716" lvl="1" marL="914400" rtl="0" algn="l">
              <a:spcBef>
                <a:spcPts val="0"/>
              </a:spcBef>
              <a:spcAft>
                <a:spcPts val="0"/>
              </a:spcAft>
              <a:buClr>
                <a:schemeClr val="dk1"/>
              </a:buClr>
              <a:buSzPct val="100000"/>
              <a:buChar char="○"/>
            </a:pPr>
            <a:r>
              <a:rPr b="1" lang="en" sz="1489">
                <a:solidFill>
                  <a:schemeClr val="dk1"/>
                </a:solidFill>
              </a:rPr>
              <a:t>Mạng tế bào</a:t>
            </a:r>
            <a:r>
              <a:rPr lang="en" sz="1489">
                <a:solidFill>
                  <a:schemeClr val="dk1"/>
                </a:solidFill>
              </a:rPr>
              <a:t>: Mạng 1G sử dụng kiến trúc tế bào, chia khu vực phủ sóng thành nhiều ô (cell) nhỏ. Mỗi ô được trang bị một trạm phát sóng (base station) và có khả năng tái sử dụng tần số, giúp mở rộng khả năng kết nối.</a:t>
            </a:r>
            <a:endParaRPr sz="1489">
              <a:solidFill>
                <a:schemeClr val="dk1"/>
              </a:solidFill>
            </a:endParaRPr>
          </a:p>
          <a:p>
            <a:pPr indent="-287716" lvl="1" marL="914400" rtl="0" algn="l">
              <a:spcBef>
                <a:spcPts val="0"/>
              </a:spcBef>
              <a:spcAft>
                <a:spcPts val="0"/>
              </a:spcAft>
              <a:buClr>
                <a:schemeClr val="dk1"/>
              </a:buClr>
              <a:buSzPct val="100000"/>
              <a:buChar char="○"/>
            </a:pPr>
            <a:r>
              <a:rPr b="1" lang="en" sz="1489">
                <a:solidFill>
                  <a:schemeClr val="dk1"/>
                </a:solidFill>
              </a:rPr>
              <a:t>Truyền tải</a:t>
            </a:r>
            <a:r>
              <a:rPr lang="en" sz="1489">
                <a:solidFill>
                  <a:schemeClr val="dk1"/>
                </a:solidFill>
              </a:rPr>
              <a:t>: Mạng không hỗ trợ truyền dữ liệu, chỉ cho phép truyền thoại. Các cuộc gọi được kết nối thông qua chuyển mạch điện thoại truyền thống.</a:t>
            </a:r>
            <a:endParaRPr sz="1489">
              <a:solidFill>
                <a:schemeClr val="dk1"/>
              </a:solidFill>
            </a:endParaRPr>
          </a:p>
          <a:p>
            <a:pPr indent="-287716" lvl="0" marL="457200" rtl="0" algn="l">
              <a:spcBef>
                <a:spcPts val="0"/>
              </a:spcBef>
              <a:spcAft>
                <a:spcPts val="0"/>
              </a:spcAft>
              <a:buClr>
                <a:schemeClr val="dk1"/>
              </a:buClr>
              <a:buSzPct val="100000"/>
              <a:buChar char="●"/>
            </a:pPr>
            <a:r>
              <a:rPr b="1" lang="en" sz="1489">
                <a:solidFill>
                  <a:schemeClr val="dk1"/>
                </a:solidFill>
              </a:rPr>
              <a:t>Hạn chế</a:t>
            </a:r>
            <a:r>
              <a:rPr lang="en" sz="1489">
                <a:solidFill>
                  <a:schemeClr val="dk1"/>
                </a:solidFill>
              </a:rPr>
              <a:t>:</a:t>
            </a:r>
            <a:endParaRPr sz="1489">
              <a:solidFill>
                <a:schemeClr val="dk1"/>
              </a:solidFill>
            </a:endParaRPr>
          </a:p>
          <a:p>
            <a:pPr indent="-287716" lvl="1" marL="914400" rtl="0" algn="l">
              <a:spcBef>
                <a:spcPts val="0"/>
              </a:spcBef>
              <a:spcAft>
                <a:spcPts val="0"/>
              </a:spcAft>
              <a:buClr>
                <a:schemeClr val="dk1"/>
              </a:buClr>
              <a:buSzPct val="100000"/>
              <a:buChar char="○"/>
            </a:pPr>
            <a:r>
              <a:rPr b="1" lang="en" sz="1489">
                <a:solidFill>
                  <a:schemeClr val="dk1"/>
                </a:solidFill>
              </a:rPr>
              <a:t>Tính năng hạn chế</a:t>
            </a:r>
            <a:r>
              <a:rPr lang="en" sz="1489">
                <a:solidFill>
                  <a:schemeClr val="dk1"/>
                </a:solidFill>
              </a:rPr>
              <a:t>: Mạng 1G không hỗ trợ các dịch vụ khác ngoài thoại, như nhắn tin hoặc dữ liệu.</a:t>
            </a:r>
            <a:endParaRPr sz="1489">
              <a:solidFill>
                <a:schemeClr val="dk1"/>
              </a:solidFill>
            </a:endParaRPr>
          </a:p>
          <a:p>
            <a:pPr indent="-287716" lvl="1" marL="914400" rtl="0" algn="l">
              <a:spcBef>
                <a:spcPts val="0"/>
              </a:spcBef>
              <a:spcAft>
                <a:spcPts val="0"/>
              </a:spcAft>
              <a:buClr>
                <a:schemeClr val="dk1"/>
              </a:buClr>
              <a:buSzPct val="100000"/>
              <a:buChar char="○"/>
            </a:pPr>
            <a:r>
              <a:rPr b="1" lang="en" sz="1489">
                <a:solidFill>
                  <a:schemeClr val="dk1"/>
                </a:solidFill>
              </a:rPr>
              <a:t>Mật độ người dùng thấp</a:t>
            </a:r>
            <a:r>
              <a:rPr lang="en" sz="1489">
                <a:solidFill>
                  <a:schemeClr val="dk1"/>
                </a:solidFill>
              </a:rPr>
              <a:t>: Do chi phí thiết bị cao và chi phí sử dụng mạng lớn, số lượng người dùng rất hạn chế.</a:t>
            </a:r>
            <a:endParaRPr sz="1489">
              <a:solidFill>
                <a:schemeClr val="dk1"/>
              </a:solidFill>
            </a:endParaRPr>
          </a:p>
          <a:p>
            <a:pPr indent="-287716" lvl="1" marL="914400" rtl="0" algn="l">
              <a:spcBef>
                <a:spcPts val="0"/>
              </a:spcBef>
              <a:spcAft>
                <a:spcPts val="0"/>
              </a:spcAft>
              <a:buClr>
                <a:schemeClr val="dk1"/>
              </a:buClr>
              <a:buSzPct val="100000"/>
              <a:buChar char="○"/>
            </a:pPr>
            <a:r>
              <a:rPr b="1" lang="en" sz="1489">
                <a:solidFill>
                  <a:schemeClr val="dk1"/>
                </a:solidFill>
              </a:rPr>
              <a:t>Chất lượng dịch vụ</a:t>
            </a:r>
            <a:r>
              <a:rPr lang="en" sz="1489">
                <a:solidFill>
                  <a:schemeClr val="dk1"/>
                </a:solidFill>
              </a:rPr>
              <a:t>: Dịch vụ không ổn định, dễ xảy ra tình trạng mất kết nối, nhất là khi di chuyển qua các khu vực khác nhau.</a:t>
            </a:r>
            <a:endParaRPr sz="1489">
              <a:solidFill>
                <a:schemeClr val="dk1"/>
              </a:solidFill>
            </a:endParaRPr>
          </a:p>
          <a:p>
            <a:pPr indent="-287716" lvl="1" marL="914400" rtl="0" algn="l">
              <a:spcBef>
                <a:spcPts val="0"/>
              </a:spcBef>
              <a:spcAft>
                <a:spcPts val="0"/>
              </a:spcAft>
              <a:buClr>
                <a:schemeClr val="dk1"/>
              </a:buClr>
              <a:buSzPct val="100000"/>
              <a:buChar char="○"/>
            </a:pPr>
            <a:r>
              <a:rPr b="1" lang="en" sz="1489">
                <a:solidFill>
                  <a:schemeClr val="dk1"/>
                </a:solidFill>
              </a:rPr>
              <a:t>Không mã hóa</a:t>
            </a:r>
            <a:r>
              <a:rPr lang="en" sz="1489">
                <a:solidFill>
                  <a:schemeClr val="dk1"/>
                </a:solidFill>
              </a:rPr>
              <a:t>: Người khác cũng có thể nghe lén </a:t>
            </a:r>
            <a:endParaRPr sz="1489">
              <a:solidFill>
                <a:schemeClr val="dk1"/>
              </a:solidFill>
            </a:endParaRPr>
          </a:p>
          <a:p>
            <a:pPr indent="0" lvl="0" marL="0" rtl="0" algn="l">
              <a:spcBef>
                <a:spcPts val="1200"/>
              </a:spcBef>
              <a:spcAft>
                <a:spcPts val="1200"/>
              </a:spcAft>
              <a:buNone/>
            </a:pPr>
            <a:r>
              <a:t/>
            </a:r>
            <a:endParaRPr/>
          </a:p>
        </p:txBody>
      </p:sp>
      <p:pic>
        <p:nvPicPr>
          <p:cNvPr id="158" name="Google Shape;158;p31"/>
          <p:cNvPicPr preferRelativeResize="0"/>
          <p:nvPr/>
        </p:nvPicPr>
        <p:blipFill>
          <a:blip r:embed="rId3">
            <a:alphaModFix/>
          </a:blip>
          <a:stretch>
            <a:fillRect/>
          </a:stretch>
        </p:blipFill>
        <p:spPr>
          <a:xfrm>
            <a:off x="4269850" y="-20837"/>
            <a:ext cx="2256650" cy="1504426"/>
          </a:xfrm>
          <a:prstGeom prst="rect">
            <a:avLst/>
          </a:prstGeom>
          <a:noFill/>
          <a:ln>
            <a:noFill/>
          </a:ln>
        </p:spPr>
      </p:pic>
      <p:pic>
        <p:nvPicPr>
          <p:cNvPr id="159" name="Google Shape;159;p31"/>
          <p:cNvPicPr preferRelativeResize="0"/>
          <p:nvPr/>
        </p:nvPicPr>
        <p:blipFill rotWithShape="1">
          <a:blip r:embed="rId4">
            <a:alphaModFix/>
          </a:blip>
          <a:srcRect b="6707" l="0" r="22239" t="0"/>
          <a:stretch/>
        </p:blipFill>
        <p:spPr>
          <a:xfrm>
            <a:off x="6526500" y="-20827"/>
            <a:ext cx="2617500" cy="1266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Nội dung</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Giới thiệu chung</a:t>
            </a:r>
            <a:endParaRPr/>
          </a:p>
          <a:p>
            <a:pPr indent="-342900" lvl="0" marL="457200" rtl="0" algn="l">
              <a:spcBef>
                <a:spcPts val="0"/>
              </a:spcBef>
              <a:spcAft>
                <a:spcPts val="0"/>
              </a:spcAft>
              <a:buSzPts val="1800"/>
              <a:buChar char="●"/>
            </a:pPr>
            <a:r>
              <a:rPr lang="en"/>
              <a:t>M</a:t>
            </a:r>
            <a:r>
              <a:rPr lang="en"/>
              <a:t>ạng điện thoại di động (Mobile Cellular networks)</a:t>
            </a:r>
            <a:endParaRPr/>
          </a:p>
          <a:p>
            <a:pPr indent="-342900" lvl="0" marL="457200" rtl="0" algn="l">
              <a:spcBef>
                <a:spcPts val="0"/>
              </a:spcBef>
              <a:spcAft>
                <a:spcPts val="0"/>
              </a:spcAft>
              <a:buSzPts val="1800"/>
              <a:buChar char="●"/>
            </a:pPr>
            <a:r>
              <a:rPr lang="en"/>
              <a:t>Mạng không dây  IEEE</a:t>
            </a:r>
            <a:endParaRPr/>
          </a:p>
          <a:p>
            <a:pPr indent="-342900" lvl="0" marL="457200" rtl="0" algn="l">
              <a:spcBef>
                <a:spcPts val="0"/>
              </a:spcBef>
              <a:spcAft>
                <a:spcPts val="0"/>
              </a:spcAft>
              <a:buSzPts val="1800"/>
              <a:buChar char="●"/>
            </a:pPr>
            <a:r>
              <a:rPr lang="en"/>
              <a:t>Quản lý di động (mobility management)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32"/>
          <p:cNvPicPr preferRelativeResize="0"/>
          <p:nvPr/>
        </p:nvPicPr>
        <p:blipFill>
          <a:blip r:embed="rId3">
            <a:alphaModFix/>
          </a:blip>
          <a:stretch>
            <a:fillRect/>
          </a:stretch>
        </p:blipFill>
        <p:spPr>
          <a:xfrm>
            <a:off x="5069825" y="95875"/>
            <a:ext cx="3954706" cy="4838699"/>
          </a:xfrm>
          <a:prstGeom prst="rect">
            <a:avLst/>
          </a:prstGeom>
          <a:noFill/>
          <a:ln>
            <a:noFill/>
          </a:ln>
        </p:spPr>
      </p:pic>
      <p:pic>
        <p:nvPicPr>
          <p:cNvPr id="165" name="Google Shape;165;p32"/>
          <p:cNvPicPr preferRelativeResize="0"/>
          <p:nvPr/>
        </p:nvPicPr>
        <p:blipFill>
          <a:blip r:embed="rId4">
            <a:alphaModFix/>
          </a:blip>
          <a:stretch>
            <a:fillRect/>
          </a:stretch>
        </p:blipFill>
        <p:spPr>
          <a:xfrm>
            <a:off x="0" y="0"/>
            <a:ext cx="4286625" cy="2949750"/>
          </a:xfrm>
          <a:prstGeom prst="rect">
            <a:avLst/>
          </a:prstGeom>
          <a:noFill/>
          <a:ln>
            <a:noFill/>
          </a:ln>
        </p:spPr>
      </p:pic>
      <p:pic>
        <p:nvPicPr>
          <p:cNvPr id="166" name="Google Shape;166;p32"/>
          <p:cNvPicPr preferRelativeResize="0"/>
          <p:nvPr/>
        </p:nvPicPr>
        <p:blipFill>
          <a:blip r:embed="rId5">
            <a:alphaModFix/>
          </a:blip>
          <a:stretch>
            <a:fillRect/>
          </a:stretch>
        </p:blipFill>
        <p:spPr>
          <a:xfrm>
            <a:off x="1147175" y="3147375"/>
            <a:ext cx="2402820" cy="188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Mạng điện thoại di động</a:t>
            </a:r>
            <a:endParaRPr/>
          </a:p>
        </p:txBody>
      </p:sp>
      <p:sp>
        <p:nvSpPr>
          <p:cNvPr id="172" name="Google Shape;172;p33"/>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lnSpc>
                <a:spcPct val="105000"/>
              </a:lnSpc>
              <a:spcBef>
                <a:spcPts val="1400"/>
              </a:spcBef>
              <a:spcAft>
                <a:spcPts val="0"/>
              </a:spcAft>
              <a:buClr>
                <a:schemeClr val="dk1"/>
              </a:buClr>
              <a:buSzPts val="1100"/>
              <a:buFont typeface="Arial"/>
              <a:buNone/>
            </a:pPr>
            <a:r>
              <a:rPr b="1" lang="en" sz="1400">
                <a:solidFill>
                  <a:schemeClr val="dk1"/>
                </a:solidFill>
              </a:rPr>
              <a:t>2. Thế hệ thứ hai (2G) - Những năm 1990</a:t>
            </a:r>
            <a:endParaRPr b="1" sz="1400">
              <a:solidFill>
                <a:schemeClr val="dk1"/>
              </a:solidFill>
            </a:endParaRPr>
          </a:p>
          <a:p>
            <a:pPr indent="-304800" lvl="0" marL="457200" rtl="0" algn="l">
              <a:lnSpc>
                <a:spcPct val="105000"/>
              </a:lnSpc>
              <a:spcBef>
                <a:spcPts val="1200"/>
              </a:spcBef>
              <a:spcAft>
                <a:spcPts val="0"/>
              </a:spcAft>
              <a:buClr>
                <a:schemeClr val="dk1"/>
              </a:buClr>
              <a:buSzPts val="1200"/>
              <a:buChar char="●"/>
            </a:pPr>
            <a:r>
              <a:rPr b="1" lang="en" sz="1200">
                <a:solidFill>
                  <a:schemeClr val="dk1"/>
                </a:solidFill>
              </a:rPr>
              <a:t>Đặc điểm kỹ thuật</a:t>
            </a:r>
            <a:r>
              <a:rPr lang="en" sz="1200">
                <a:solidFill>
                  <a:schemeClr val="dk1"/>
                </a:solidFill>
              </a:rPr>
              <a:t>:</a:t>
            </a:r>
            <a:endParaRPr sz="1200">
              <a:solidFill>
                <a:schemeClr val="dk1"/>
              </a:solidFill>
            </a:endParaRPr>
          </a:p>
          <a:p>
            <a:pPr indent="-304800" lvl="1" marL="914400" rtl="0" algn="l">
              <a:lnSpc>
                <a:spcPct val="105000"/>
              </a:lnSpc>
              <a:spcBef>
                <a:spcPts val="0"/>
              </a:spcBef>
              <a:spcAft>
                <a:spcPts val="0"/>
              </a:spcAft>
              <a:buClr>
                <a:schemeClr val="dk1"/>
              </a:buClr>
              <a:buSzPts val="1200"/>
              <a:buChar char="○"/>
            </a:pPr>
            <a:r>
              <a:rPr b="1" lang="en" sz="1200">
                <a:solidFill>
                  <a:schemeClr val="dk1"/>
                </a:solidFill>
              </a:rPr>
              <a:t>Tín hiệu Digital</a:t>
            </a:r>
            <a:r>
              <a:rPr lang="en" sz="1200">
                <a:solidFill>
                  <a:schemeClr val="dk1"/>
                </a:solidFill>
              </a:rPr>
              <a:t>: Mạng 2G sử dụng tín hiệu số, giúp cải thiện chất lượng cuộc gọi và bảo mật thông tin.</a:t>
            </a:r>
            <a:endParaRPr sz="1200">
              <a:solidFill>
                <a:schemeClr val="dk1"/>
              </a:solidFill>
            </a:endParaRPr>
          </a:p>
          <a:p>
            <a:pPr indent="-304800" lvl="1" marL="914400" rtl="0" algn="l">
              <a:lnSpc>
                <a:spcPct val="105000"/>
              </a:lnSpc>
              <a:spcBef>
                <a:spcPts val="0"/>
              </a:spcBef>
              <a:spcAft>
                <a:spcPts val="0"/>
              </a:spcAft>
              <a:buClr>
                <a:schemeClr val="dk1"/>
              </a:buClr>
              <a:buSzPts val="1200"/>
              <a:buChar char="○"/>
            </a:pPr>
            <a:r>
              <a:rPr b="1" lang="en" sz="1200">
                <a:solidFill>
                  <a:schemeClr val="dk1"/>
                </a:solidFill>
              </a:rPr>
              <a:t>Các chuẩn phổ biến</a:t>
            </a:r>
            <a:r>
              <a:rPr lang="en" sz="1200">
                <a:solidFill>
                  <a:schemeClr val="dk1"/>
                </a:solidFill>
              </a:rPr>
              <a:t>: GSM (Global System for Mobile Communications) và CDMA (Code Division Multiple Access) trở thành các tiêu chuẩn chính cho mạng 2G.</a:t>
            </a:r>
            <a:endParaRPr sz="1200">
              <a:solidFill>
                <a:schemeClr val="dk1"/>
              </a:solidFill>
            </a:endParaRPr>
          </a:p>
          <a:p>
            <a:pPr indent="-304800" lvl="0" marL="457200" rtl="0" algn="l">
              <a:lnSpc>
                <a:spcPct val="105000"/>
              </a:lnSpc>
              <a:spcBef>
                <a:spcPts val="0"/>
              </a:spcBef>
              <a:spcAft>
                <a:spcPts val="0"/>
              </a:spcAft>
              <a:buClr>
                <a:schemeClr val="dk1"/>
              </a:buClr>
              <a:buSzPts val="1200"/>
              <a:buChar char="●"/>
            </a:pPr>
            <a:r>
              <a:rPr b="1" lang="en" sz="1200">
                <a:solidFill>
                  <a:schemeClr val="dk1"/>
                </a:solidFill>
              </a:rPr>
              <a:t>Sự kiện quan trọng</a:t>
            </a:r>
            <a:r>
              <a:rPr lang="en" sz="1200">
                <a:solidFill>
                  <a:schemeClr val="dk1"/>
                </a:solidFill>
              </a:rPr>
              <a:t>:</a:t>
            </a:r>
            <a:endParaRPr sz="1200">
              <a:solidFill>
                <a:schemeClr val="dk1"/>
              </a:solidFill>
            </a:endParaRPr>
          </a:p>
          <a:p>
            <a:pPr indent="-304800" lvl="1" marL="914400" rtl="0" algn="l">
              <a:lnSpc>
                <a:spcPct val="105000"/>
              </a:lnSpc>
              <a:spcBef>
                <a:spcPts val="0"/>
              </a:spcBef>
              <a:spcAft>
                <a:spcPts val="0"/>
              </a:spcAft>
              <a:buClr>
                <a:schemeClr val="dk1"/>
              </a:buClr>
              <a:buSzPts val="1200"/>
              <a:buChar char="○"/>
            </a:pPr>
            <a:r>
              <a:rPr b="1" lang="en" sz="1200">
                <a:solidFill>
                  <a:schemeClr val="dk1"/>
                </a:solidFill>
              </a:rPr>
              <a:t>1991</a:t>
            </a:r>
            <a:r>
              <a:rPr lang="en" sz="1200">
                <a:solidFill>
                  <a:schemeClr val="dk1"/>
                </a:solidFill>
              </a:rPr>
              <a:t>: Mạng GSM đầu tiên được triển khai tại Pháp. Đây là mạng 2G đầu tiên cung cấp dịch vụ di động số.</a:t>
            </a:r>
            <a:endParaRPr sz="1200">
              <a:solidFill>
                <a:schemeClr val="dk1"/>
              </a:solidFill>
            </a:endParaRPr>
          </a:p>
          <a:p>
            <a:pPr indent="-304800" lvl="1" marL="914400" rtl="0" algn="l">
              <a:lnSpc>
                <a:spcPct val="105000"/>
              </a:lnSpc>
              <a:spcBef>
                <a:spcPts val="0"/>
              </a:spcBef>
              <a:spcAft>
                <a:spcPts val="0"/>
              </a:spcAft>
              <a:buClr>
                <a:schemeClr val="dk1"/>
              </a:buClr>
              <a:buSzPts val="1200"/>
              <a:buChar char="○"/>
            </a:pPr>
            <a:r>
              <a:rPr b="1" lang="en" sz="1200">
                <a:solidFill>
                  <a:schemeClr val="dk1"/>
                </a:solidFill>
              </a:rPr>
              <a:t>1993</a:t>
            </a:r>
            <a:r>
              <a:rPr lang="en" sz="1200">
                <a:solidFill>
                  <a:schemeClr val="dk1"/>
                </a:solidFill>
              </a:rPr>
              <a:t>: </a:t>
            </a:r>
            <a:r>
              <a:rPr b="1" lang="en" sz="1200">
                <a:solidFill>
                  <a:schemeClr val="dk1"/>
                </a:solidFill>
              </a:rPr>
              <a:t>SMS</a:t>
            </a:r>
            <a:r>
              <a:rPr lang="en" sz="1200">
                <a:solidFill>
                  <a:schemeClr val="dk1"/>
                </a:solidFill>
              </a:rPr>
              <a:t> (Short Message Service) được giới thiệu, cho phép người dùng gửi và nhận tin nhắn văn bản, mở ra một kỷ nguyên mới trong giao tiếp.</a:t>
            </a:r>
            <a:endParaRPr sz="1200">
              <a:solidFill>
                <a:schemeClr val="dk1"/>
              </a:solidFill>
            </a:endParaRPr>
          </a:p>
          <a:p>
            <a:pPr indent="-304800" lvl="0" marL="457200" rtl="0" algn="l">
              <a:lnSpc>
                <a:spcPct val="105000"/>
              </a:lnSpc>
              <a:spcBef>
                <a:spcPts val="0"/>
              </a:spcBef>
              <a:spcAft>
                <a:spcPts val="0"/>
              </a:spcAft>
              <a:buClr>
                <a:schemeClr val="dk1"/>
              </a:buClr>
              <a:buSzPts val="1200"/>
              <a:buChar char="●"/>
            </a:pPr>
            <a:r>
              <a:rPr b="1" lang="en" sz="1200">
                <a:solidFill>
                  <a:schemeClr val="dk1"/>
                </a:solidFill>
              </a:rPr>
              <a:t>Cấu trúc mạng</a:t>
            </a:r>
            <a:r>
              <a:rPr lang="en" sz="1200">
                <a:solidFill>
                  <a:schemeClr val="dk1"/>
                </a:solidFill>
              </a:rPr>
              <a:t>:</a:t>
            </a:r>
            <a:endParaRPr sz="1200">
              <a:solidFill>
                <a:schemeClr val="dk1"/>
              </a:solidFill>
            </a:endParaRPr>
          </a:p>
          <a:p>
            <a:pPr indent="-304800" lvl="1" marL="914400" rtl="0" algn="l">
              <a:lnSpc>
                <a:spcPct val="105000"/>
              </a:lnSpc>
              <a:spcBef>
                <a:spcPts val="0"/>
              </a:spcBef>
              <a:spcAft>
                <a:spcPts val="0"/>
              </a:spcAft>
              <a:buClr>
                <a:schemeClr val="dk1"/>
              </a:buClr>
              <a:buSzPts val="1200"/>
              <a:buChar char="○"/>
            </a:pPr>
            <a:r>
              <a:rPr b="1" lang="en" sz="1200">
                <a:solidFill>
                  <a:schemeClr val="dk1"/>
                </a:solidFill>
              </a:rPr>
              <a:t>Cơ sở hạ tầng nâng cao</a:t>
            </a:r>
            <a:r>
              <a:rPr lang="en" sz="1200">
                <a:solidFill>
                  <a:schemeClr val="dk1"/>
                </a:solidFill>
              </a:rPr>
              <a:t>: Mạng 2G yêu cầu cơ sở hạ tầng phức tạp hơn với các trạm gốc (base station) và hệ thống chuyển mạch mới.</a:t>
            </a:r>
            <a:endParaRPr sz="1200">
              <a:solidFill>
                <a:schemeClr val="dk1"/>
              </a:solidFill>
            </a:endParaRPr>
          </a:p>
          <a:p>
            <a:pPr indent="-304800" lvl="1" marL="914400" rtl="0" algn="l">
              <a:lnSpc>
                <a:spcPct val="105000"/>
              </a:lnSpc>
              <a:spcBef>
                <a:spcPts val="0"/>
              </a:spcBef>
              <a:spcAft>
                <a:spcPts val="0"/>
              </a:spcAft>
              <a:buClr>
                <a:schemeClr val="dk1"/>
              </a:buClr>
              <a:buSzPts val="1200"/>
              <a:buChar char="○"/>
            </a:pPr>
            <a:r>
              <a:rPr b="1" lang="en" sz="1200">
                <a:solidFill>
                  <a:schemeClr val="dk1"/>
                </a:solidFill>
              </a:rPr>
              <a:t>Truyền tải dữ liệu</a:t>
            </a:r>
            <a:r>
              <a:rPr lang="en" sz="1200">
                <a:solidFill>
                  <a:schemeClr val="dk1"/>
                </a:solidFill>
              </a:rPr>
              <a:t>: 2G bắt đầu cho phép một lượng nhỏ dữ liệu được truyền tải qua mạng, điều này mở đường cho các dịch vụ mới.</a:t>
            </a:r>
            <a:endParaRPr sz="1200">
              <a:solidFill>
                <a:schemeClr val="dk1"/>
              </a:solidFill>
            </a:endParaRPr>
          </a:p>
          <a:p>
            <a:pPr indent="-304800" lvl="0" marL="457200" rtl="0" algn="l">
              <a:lnSpc>
                <a:spcPct val="105000"/>
              </a:lnSpc>
              <a:spcBef>
                <a:spcPts val="0"/>
              </a:spcBef>
              <a:spcAft>
                <a:spcPts val="0"/>
              </a:spcAft>
              <a:buClr>
                <a:schemeClr val="dk1"/>
              </a:buClr>
              <a:buSzPts val="1200"/>
              <a:buChar char="●"/>
            </a:pPr>
            <a:r>
              <a:rPr b="1" lang="en" sz="1200">
                <a:solidFill>
                  <a:schemeClr val="dk1"/>
                </a:solidFill>
              </a:rPr>
              <a:t>Hạn chế</a:t>
            </a:r>
            <a:r>
              <a:rPr lang="en" sz="1200">
                <a:solidFill>
                  <a:schemeClr val="dk1"/>
                </a:solidFill>
              </a:rPr>
              <a:t>:</a:t>
            </a:r>
            <a:endParaRPr sz="1200">
              <a:solidFill>
                <a:schemeClr val="dk1"/>
              </a:solidFill>
            </a:endParaRPr>
          </a:p>
          <a:p>
            <a:pPr indent="-304800" lvl="1" marL="914400" rtl="0" algn="l">
              <a:lnSpc>
                <a:spcPct val="105000"/>
              </a:lnSpc>
              <a:spcBef>
                <a:spcPts val="0"/>
              </a:spcBef>
              <a:spcAft>
                <a:spcPts val="0"/>
              </a:spcAft>
              <a:buClr>
                <a:schemeClr val="dk1"/>
              </a:buClr>
              <a:buSzPts val="1200"/>
              <a:buChar char="○"/>
            </a:pPr>
            <a:r>
              <a:rPr b="1" lang="en" sz="1200">
                <a:solidFill>
                  <a:schemeClr val="dk1"/>
                </a:solidFill>
              </a:rPr>
              <a:t>Tốc độ truyền dữ liệu thấp</a:t>
            </a:r>
            <a:r>
              <a:rPr lang="en" sz="1200">
                <a:solidFill>
                  <a:schemeClr val="dk1"/>
                </a:solidFill>
              </a:rPr>
              <a:t>: Mạng 2G chỉ hỗ trợ tốc độ truyền dữ liệu thấp, không đủ để đáp ứng nhu cầu sử dụng Internet di động đang gia tăng.</a:t>
            </a:r>
            <a:endParaRPr sz="1200">
              <a:solidFill>
                <a:schemeClr val="dk1"/>
              </a:solidFill>
            </a:endParaRPr>
          </a:p>
          <a:p>
            <a:pPr indent="0" lvl="0" marL="0" rtl="0" algn="l">
              <a:lnSpc>
                <a:spcPct val="105000"/>
              </a:lnSpc>
              <a:spcBef>
                <a:spcPts val="1200"/>
              </a:spcBef>
              <a:spcAft>
                <a:spcPts val="1200"/>
              </a:spcAft>
              <a:buNone/>
            </a:pPr>
            <a:r>
              <a:t/>
            </a:r>
            <a:endParaRPr sz="1900"/>
          </a:p>
        </p:txBody>
      </p:sp>
      <p:pic>
        <p:nvPicPr>
          <p:cNvPr id="173" name="Google Shape;173;p33"/>
          <p:cNvPicPr preferRelativeResize="0"/>
          <p:nvPr/>
        </p:nvPicPr>
        <p:blipFill>
          <a:blip r:embed="rId3">
            <a:alphaModFix/>
          </a:blip>
          <a:stretch>
            <a:fillRect/>
          </a:stretch>
        </p:blipFill>
        <p:spPr>
          <a:xfrm>
            <a:off x="5112745" y="0"/>
            <a:ext cx="3901300" cy="181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4"/>
          <p:cNvPicPr preferRelativeResize="0"/>
          <p:nvPr/>
        </p:nvPicPr>
        <p:blipFill>
          <a:blip r:embed="rId3">
            <a:alphaModFix/>
          </a:blip>
          <a:stretch>
            <a:fillRect/>
          </a:stretch>
        </p:blipFill>
        <p:spPr>
          <a:xfrm>
            <a:off x="152400" y="152400"/>
            <a:ext cx="5716849" cy="4916500"/>
          </a:xfrm>
          <a:prstGeom prst="rect">
            <a:avLst/>
          </a:prstGeom>
          <a:noFill/>
          <a:ln>
            <a:noFill/>
          </a:ln>
        </p:spPr>
      </p:pic>
      <p:sp>
        <p:nvSpPr>
          <p:cNvPr id="179" name="Google Shape;179;p34"/>
          <p:cNvSpPr txBox="1"/>
          <p:nvPr/>
        </p:nvSpPr>
        <p:spPr>
          <a:xfrm>
            <a:off x="5869250" y="73250"/>
            <a:ext cx="3274800" cy="5356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dk1"/>
              </a:buClr>
              <a:buSzPts val="2100"/>
              <a:buChar char="●"/>
            </a:pPr>
            <a:r>
              <a:rPr lang="en" sz="2100">
                <a:solidFill>
                  <a:schemeClr val="dk1"/>
                </a:solidFill>
              </a:rPr>
              <a:t>Khi người dùng thực hiện cuộc gọi, điện thoại di động gửi tín hiệu đến BTS gần nhất.</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BTS truyền tín hiệu đến BSC, và sau đó BSC kết nối với MSC.</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MSC tìm thông tin của người nhận trong HLR và kết nối cuộc gọi.</a:t>
            </a:r>
            <a:endParaRPr sz="2100">
              <a:solidFill>
                <a:schemeClr val="dk1"/>
              </a:solidFill>
            </a:endParaRPr>
          </a:p>
          <a:p>
            <a:pPr indent="-361950" lvl="0" marL="457200" rtl="0" algn="l">
              <a:spcBef>
                <a:spcPts val="0"/>
              </a:spcBef>
              <a:spcAft>
                <a:spcPts val="0"/>
              </a:spcAft>
              <a:buClr>
                <a:schemeClr val="dk1"/>
              </a:buClr>
              <a:buSzPts val="2100"/>
              <a:buChar char="●"/>
            </a:pPr>
            <a:r>
              <a:rPr lang="en" sz="2100">
                <a:solidFill>
                  <a:schemeClr val="dk1"/>
                </a:solidFill>
              </a:rPr>
              <a:t>Tín hiệu được truyền giữa hai thiết bị qua mạng.</a:t>
            </a:r>
            <a:endParaRPr sz="2100">
              <a:solidFill>
                <a:schemeClr val="dk1"/>
              </a:solidFill>
            </a:endParaRPr>
          </a:p>
          <a:p>
            <a:pPr indent="0" lvl="0" marL="0" rtl="0" algn="l">
              <a:spcBef>
                <a:spcPts val="0"/>
              </a:spcBef>
              <a:spcAft>
                <a:spcPts val="0"/>
              </a:spcAft>
              <a:buNone/>
            </a:pPr>
            <a:r>
              <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idx="1" type="body"/>
          </p:nvPr>
        </p:nvSpPr>
        <p:spPr>
          <a:xfrm>
            <a:off x="0" y="0"/>
            <a:ext cx="9144000" cy="50916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SzPts val="1018"/>
              <a:buNone/>
            </a:pPr>
            <a:r>
              <a:rPr b="1" lang="en" sz="1302">
                <a:solidFill>
                  <a:schemeClr val="dk1"/>
                </a:solidFill>
              </a:rPr>
              <a:t>1. </a:t>
            </a:r>
            <a:r>
              <a:rPr b="1" lang="en" sz="1302">
                <a:solidFill>
                  <a:schemeClr val="dk1"/>
                </a:solidFill>
              </a:rPr>
              <a:t>FDMA (Frequency Division Multiple Access)</a:t>
            </a:r>
            <a:endParaRPr b="1" sz="1302">
              <a:solidFill>
                <a:schemeClr val="dk1"/>
              </a:solidFill>
            </a:endParaRPr>
          </a:p>
          <a:p>
            <a:pPr indent="-299561" lvl="0" marL="457200" rtl="0" algn="l">
              <a:lnSpc>
                <a:spcPct val="95000"/>
              </a:lnSpc>
              <a:spcBef>
                <a:spcPts val="1200"/>
              </a:spcBef>
              <a:spcAft>
                <a:spcPts val="0"/>
              </a:spcAft>
              <a:buClr>
                <a:schemeClr val="dk1"/>
              </a:buClr>
              <a:buSzPts val="1118"/>
              <a:buChar char="●"/>
            </a:pPr>
            <a:r>
              <a:rPr b="1" lang="en" sz="1117">
                <a:solidFill>
                  <a:schemeClr val="dk1"/>
                </a:solidFill>
              </a:rPr>
              <a:t>Khái niệm</a:t>
            </a:r>
            <a:r>
              <a:rPr lang="en" sz="1117">
                <a:solidFill>
                  <a:schemeClr val="dk1"/>
                </a:solidFill>
              </a:rPr>
              <a:t>: FDMA là một phương pháp phân chia tần số mà trong đó băng tần rộng được chia thành nhiều băng tần con nhỏ hơn, mỗi băng tần con sẽ được phân bổ cho một người dùng hoặc một cuộc gọi cụ thể.</a:t>
            </a:r>
            <a:endParaRPr sz="1117">
              <a:solidFill>
                <a:schemeClr val="dk1"/>
              </a:solidFill>
            </a:endParaRPr>
          </a:p>
          <a:p>
            <a:pPr indent="-299561" lvl="0" marL="457200" rtl="0" algn="l">
              <a:lnSpc>
                <a:spcPct val="95000"/>
              </a:lnSpc>
              <a:spcBef>
                <a:spcPts val="0"/>
              </a:spcBef>
              <a:spcAft>
                <a:spcPts val="0"/>
              </a:spcAft>
              <a:buClr>
                <a:schemeClr val="dk1"/>
              </a:buClr>
              <a:buSzPts val="1118"/>
              <a:buChar char="●"/>
            </a:pPr>
            <a:r>
              <a:rPr b="1" lang="en" sz="1117">
                <a:solidFill>
                  <a:schemeClr val="dk1"/>
                </a:solidFill>
              </a:rPr>
              <a:t>Cách hoạt động</a:t>
            </a:r>
            <a:r>
              <a:rPr lang="en" sz="1117">
                <a:solidFill>
                  <a:schemeClr val="dk1"/>
                </a:solidFill>
              </a:rPr>
              <a:t>:</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Mỗi người dùng sẽ được cấp một băng tần cố định và sử dụng trong suốt thời gian cuộc gọi.</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Ví dụ, trong một mạng FDMA, nếu băng tần tổng cộng là 1 MHz, nó có thể được chia thành 10 băng tần con, mỗi băng tần rộng 100 kHz.</a:t>
            </a:r>
            <a:endParaRPr sz="1117">
              <a:solidFill>
                <a:schemeClr val="dk1"/>
              </a:solidFill>
            </a:endParaRPr>
          </a:p>
          <a:p>
            <a:pPr indent="-299561" lvl="0" marL="457200" rtl="0" algn="l">
              <a:lnSpc>
                <a:spcPct val="95000"/>
              </a:lnSpc>
              <a:spcBef>
                <a:spcPts val="0"/>
              </a:spcBef>
              <a:spcAft>
                <a:spcPts val="0"/>
              </a:spcAft>
              <a:buClr>
                <a:schemeClr val="dk1"/>
              </a:buClr>
              <a:buSzPts val="1118"/>
              <a:buChar char="●"/>
            </a:pPr>
            <a:r>
              <a:rPr b="1" lang="en" sz="1117">
                <a:solidFill>
                  <a:schemeClr val="dk1"/>
                </a:solidFill>
              </a:rPr>
              <a:t>Ưu điểm</a:t>
            </a:r>
            <a:r>
              <a:rPr lang="en" sz="1117">
                <a:solidFill>
                  <a:schemeClr val="dk1"/>
                </a:solidFill>
              </a:rPr>
              <a:t>:</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Đơn giản và dễ triển khai.</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Tốc độ truyền ổn định cho mỗi người dùng.</a:t>
            </a:r>
            <a:endParaRPr sz="1117">
              <a:solidFill>
                <a:schemeClr val="dk1"/>
              </a:solidFill>
            </a:endParaRPr>
          </a:p>
          <a:p>
            <a:pPr indent="-299561" lvl="0" marL="457200" rtl="0" algn="l">
              <a:lnSpc>
                <a:spcPct val="95000"/>
              </a:lnSpc>
              <a:spcBef>
                <a:spcPts val="0"/>
              </a:spcBef>
              <a:spcAft>
                <a:spcPts val="0"/>
              </a:spcAft>
              <a:buClr>
                <a:schemeClr val="dk1"/>
              </a:buClr>
              <a:buSzPts val="1118"/>
              <a:buChar char="●"/>
            </a:pPr>
            <a:r>
              <a:rPr b="1" lang="en" sz="1117">
                <a:solidFill>
                  <a:schemeClr val="dk1"/>
                </a:solidFill>
              </a:rPr>
              <a:t>Hạn chế</a:t>
            </a:r>
            <a:r>
              <a:rPr lang="en" sz="1117">
                <a:solidFill>
                  <a:schemeClr val="dk1"/>
                </a:solidFill>
              </a:rPr>
              <a:t>:</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Hiệu suất thấp khi có ít người dùng hoạt động (các băng tần có thể bị bỏ trống).</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Nếu người dùng không sử dụng hết băng tần được cấp, nó không thể được chia sẻ lại cho người khác.</a:t>
            </a:r>
            <a:endParaRPr sz="1117">
              <a:solidFill>
                <a:schemeClr val="dk1"/>
              </a:solidFill>
            </a:endParaRPr>
          </a:p>
          <a:p>
            <a:pPr indent="0" lvl="0" marL="0" rtl="0" algn="l">
              <a:lnSpc>
                <a:spcPct val="95000"/>
              </a:lnSpc>
              <a:spcBef>
                <a:spcPts val="1400"/>
              </a:spcBef>
              <a:spcAft>
                <a:spcPts val="0"/>
              </a:spcAft>
              <a:buClr>
                <a:schemeClr val="dk1"/>
              </a:buClr>
              <a:buSzPts val="1018"/>
              <a:buFont typeface="Arial"/>
              <a:buNone/>
            </a:pPr>
            <a:r>
              <a:rPr b="1" lang="en" sz="1302">
                <a:solidFill>
                  <a:schemeClr val="dk1"/>
                </a:solidFill>
              </a:rPr>
              <a:t>2. TDMA (Time Division Multiple Access)</a:t>
            </a:r>
            <a:endParaRPr b="1" sz="1302">
              <a:solidFill>
                <a:schemeClr val="dk1"/>
              </a:solidFill>
            </a:endParaRPr>
          </a:p>
          <a:p>
            <a:pPr indent="-299561" lvl="0" marL="457200" rtl="0" algn="l">
              <a:lnSpc>
                <a:spcPct val="95000"/>
              </a:lnSpc>
              <a:spcBef>
                <a:spcPts val="1200"/>
              </a:spcBef>
              <a:spcAft>
                <a:spcPts val="0"/>
              </a:spcAft>
              <a:buClr>
                <a:schemeClr val="dk1"/>
              </a:buClr>
              <a:buSzPts val="1118"/>
              <a:buChar char="●"/>
            </a:pPr>
            <a:r>
              <a:rPr b="1" lang="en" sz="1117">
                <a:solidFill>
                  <a:schemeClr val="dk1"/>
                </a:solidFill>
              </a:rPr>
              <a:t>Khái niệm</a:t>
            </a:r>
            <a:r>
              <a:rPr lang="en" sz="1117">
                <a:solidFill>
                  <a:schemeClr val="dk1"/>
                </a:solidFill>
              </a:rPr>
              <a:t>: TDMA là phương pháp phân chia theo thời gian, trong đó băng tần được chia thành các khoảng thời gian (time slots). Mỗi người dùng sẽ được cấp một khoảng thời gian cố định để truyền tải dữ liệu.</a:t>
            </a:r>
            <a:endParaRPr sz="1117">
              <a:solidFill>
                <a:schemeClr val="dk1"/>
              </a:solidFill>
            </a:endParaRPr>
          </a:p>
          <a:p>
            <a:pPr indent="-299561" lvl="0" marL="457200" rtl="0" algn="l">
              <a:lnSpc>
                <a:spcPct val="95000"/>
              </a:lnSpc>
              <a:spcBef>
                <a:spcPts val="0"/>
              </a:spcBef>
              <a:spcAft>
                <a:spcPts val="0"/>
              </a:spcAft>
              <a:buClr>
                <a:schemeClr val="dk1"/>
              </a:buClr>
              <a:buSzPts val="1118"/>
              <a:buChar char="●"/>
            </a:pPr>
            <a:r>
              <a:rPr b="1" lang="en" sz="1117">
                <a:solidFill>
                  <a:schemeClr val="dk1"/>
                </a:solidFill>
              </a:rPr>
              <a:t>Cách hoạt động</a:t>
            </a:r>
            <a:r>
              <a:rPr lang="en" sz="1117">
                <a:solidFill>
                  <a:schemeClr val="dk1"/>
                </a:solidFill>
              </a:rPr>
              <a:t>:</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Các người dùng sẽ chia sẻ cùng một băng tần nhưng sử dụng nó vào các thời điểm khác nhau.</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Ví dụ, trong một hệ thống TDMA, một khung thời gian có thể được chia thành 8 khoảng thời gian, và mỗi người dùng sẽ được cấp một khoảng thời gian trong mỗi khung để truyền tín hiệu của mình.</a:t>
            </a:r>
            <a:endParaRPr sz="1117">
              <a:solidFill>
                <a:schemeClr val="dk1"/>
              </a:solidFill>
            </a:endParaRPr>
          </a:p>
          <a:p>
            <a:pPr indent="-299561" lvl="0" marL="457200" rtl="0" algn="l">
              <a:lnSpc>
                <a:spcPct val="95000"/>
              </a:lnSpc>
              <a:spcBef>
                <a:spcPts val="0"/>
              </a:spcBef>
              <a:spcAft>
                <a:spcPts val="0"/>
              </a:spcAft>
              <a:buClr>
                <a:schemeClr val="dk1"/>
              </a:buClr>
              <a:buSzPts val="1118"/>
              <a:buChar char="●"/>
            </a:pPr>
            <a:r>
              <a:rPr b="1" lang="en" sz="1117">
                <a:solidFill>
                  <a:schemeClr val="dk1"/>
                </a:solidFill>
              </a:rPr>
              <a:t>Ưu điểm</a:t>
            </a:r>
            <a:r>
              <a:rPr lang="en" sz="1117">
                <a:solidFill>
                  <a:schemeClr val="dk1"/>
                </a:solidFill>
              </a:rPr>
              <a:t>:</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Tối ưu hóa sử dụng băng tần, cho phép nhiều người dùng sử dụng cùng một tần số mà không gây nhiễu lẫn nhau.</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Giảm thiểu hiện tượng tắc nghẽn trong mạng.</a:t>
            </a:r>
            <a:endParaRPr sz="1117">
              <a:solidFill>
                <a:schemeClr val="dk1"/>
              </a:solidFill>
            </a:endParaRPr>
          </a:p>
          <a:p>
            <a:pPr indent="-299561" lvl="0" marL="457200" rtl="0" algn="l">
              <a:lnSpc>
                <a:spcPct val="95000"/>
              </a:lnSpc>
              <a:spcBef>
                <a:spcPts val="0"/>
              </a:spcBef>
              <a:spcAft>
                <a:spcPts val="0"/>
              </a:spcAft>
              <a:buClr>
                <a:schemeClr val="dk1"/>
              </a:buClr>
              <a:buSzPts val="1118"/>
              <a:buChar char="●"/>
            </a:pPr>
            <a:r>
              <a:rPr b="1" lang="en" sz="1117">
                <a:solidFill>
                  <a:schemeClr val="dk1"/>
                </a:solidFill>
              </a:rPr>
              <a:t>Hạn chế</a:t>
            </a:r>
            <a:r>
              <a:rPr lang="en" sz="1117">
                <a:solidFill>
                  <a:schemeClr val="dk1"/>
                </a:solidFill>
              </a:rPr>
              <a:t>:</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Độ trễ có thể xảy ra nếu thời gian người dùng phải chờ đợi đến lượt của mình.</a:t>
            </a:r>
            <a:endParaRPr sz="1117">
              <a:solidFill>
                <a:schemeClr val="dk1"/>
              </a:solidFill>
            </a:endParaRPr>
          </a:p>
          <a:p>
            <a:pPr indent="-299561" lvl="1" marL="914400" rtl="0" algn="l">
              <a:lnSpc>
                <a:spcPct val="95000"/>
              </a:lnSpc>
              <a:spcBef>
                <a:spcPts val="0"/>
              </a:spcBef>
              <a:spcAft>
                <a:spcPts val="0"/>
              </a:spcAft>
              <a:buClr>
                <a:schemeClr val="dk1"/>
              </a:buClr>
              <a:buSzPts val="1118"/>
              <a:buChar char="○"/>
            </a:pPr>
            <a:r>
              <a:rPr lang="en" sz="1117">
                <a:solidFill>
                  <a:schemeClr val="dk1"/>
                </a:solidFill>
              </a:rPr>
              <a:t>Nếu một người dùng không truyền dữ liệu trong khoảng thời gian của mình, khoảng thời gian đó sẽ không được sử dụng.</a:t>
            </a:r>
            <a:endParaRPr sz="1117">
              <a:solidFill>
                <a:schemeClr val="dk1"/>
              </a:solidFill>
            </a:endParaRPr>
          </a:p>
          <a:p>
            <a:pPr indent="0" lvl="0" marL="0" rtl="0" algn="l">
              <a:lnSpc>
                <a:spcPct val="95000"/>
              </a:lnSpc>
              <a:spcBef>
                <a:spcPts val="1200"/>
              </a:spcBef>
              <a:spcAft>
                <a:spcPts val="1200"/>
              </a:spcAft>
              <a:buSzPts val="1018"/>
              <a:buNone/>
            </a:pPr>
            <a:r>
              <a:t/>
            </a:r>
            <a:endParaRPr sz="1765"/>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Mạng điện thoại di động</a:t>
            </a:r>
            <a:endParaRPr/>
          </a:p>
        </p:txBody>
      </p:sp>
      <p:sp>
        <p:nvSpPr>
          <p:cNvPr id="190" name="Google Shape;190;p36"/>
          <p:cNvSpPr txBox="1"/>
          <p:nvPr>
            <p:ph idx="1" type="body"/>
          </p:nvPr>
        </p:nvSpPr>
        <p:spPr>
          <a:xfrm>
            <a:off x="311700" y="1152475"/>
            <a:ext cx="8520600" cy="39390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1400">
                <a:solidFill>
                  <a:schemeClr val="dk1"/>
                </a:solidFill>
              </a:rPr>
              <a:t>3. Thế hệ thứ ba (3G) - Những năm 2000</a:t>
            </a:r>
            <a:endParaRPr b="1" sz="14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Đặc điểm kỹ thuật</a:t>
            </a:r>
            <a:r>
              <a:rPr lang="en"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Tốc độ cao</a:t>
            </a:r>
            <a:r>
              <a:rPr lang="en" sz="1200">
                <a:solidFill>
                  <a:schemeClr val="dk1"/>
                </a:solidFill>
              </a:rPr>
              <a:t>: Mạng 3G cung cấp tốc độ truyền tải dữ liệu cao hơn nhiều so với 2G, cho phép truy cập Internet nhanh chóng và ổn định.</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Các chuẩn chính</a:t>
            </a:r>
            <a:r>
              <a:rPr lang="en" sz="1200">
                <a:solidFill>
                  <a:schemeClr val="dk1"/>
                </a:solidFill>
              </a:rPr>
              <a:t>: UMTS (Universal Mobile Telecommunications System) và CDMA2000.</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Sự kiện quan trọng</a:t>
            </a:r>
            <a:r>
              <a:rPr lang="en"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2001</a:t>
            </a:r>
            <a:r>
              <a:rPr lang="en" sz="1200">
                <a:solidFill>
                  <a:schemeClr val="dk1"/>
                </a:solidFill>
              </a:rPr>
              <a:t>: Mạng 3G chính thức được triển khai, đánh dấu một bước ngoặt lớn trong ngành công nghiệp di động.</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2003</a:t>
            </a:r>
            <a:r>
              <a:rPr lang="en" sz="1200">
                <a:solidFill>
                  <a:schemeClr val="dk1"/>
                </a:solidFill>
              </a:rPr>
              <a:t>: </a:t>
            </a:r>
            <a:r>
              <a:rPr b="1" lang="en" sz="1200">
                <a:solidFill>
                  <a:schemeClr val="dk1"/>
                </a:solidFill>
              </a:rPr>
              <a:t>HSPA</a:t>
            </a:r>
            <a:r>
              <a:rPr lang="en" sz="1200">
                <a:solidFill>
                  <a:schemeClr val="dk1"/>
                </a:solidFill>
              </a:rPr>
              <a:t> (High Speed Packet Access) ra đời, cải thiện tốc độ và khả năng truy cập dữ liệu.</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Cấu trúc mạng</a:t>
            </a:r>
            <a:r>
              <a:rPr lang="en"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Kiến trúc cải tiến</a:t>
            </a:r>
            <a:r>
              <a:rPr lang="en" sz="1200">
                <a:solidFill>
                  <a:schemeClr val="dk1"/>
                </a:solidFill>
              </a:rPr>
              <a:t>: Mạng 3G có cấu trúc phức tạp hơn với khả năng hỗ trợ nhiều dịch vụ đa phương tiện.</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Tích hợp Internet</a:t>
            </a:r>
            <a:r>
              <a:rPr lang="en" sz="1200">
                <a:solidFill>
                  <a:schemeClr val="dk1"/>
                </a:solidFill>
              </a:rPr>
              <a:t>: Cho phép người dùng truy cập Internet, video call, và các ứng dụng trực tuyến.</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Hạn chế</a:t>
            </a:r>
            <a:r>
              <a:rPr lang="en"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Chi phí đầu tư lớn</a:t>
            </a:r>
            <a:r>
              <a:rPr lang="en" sz="1200">
                <a:solidFill>
                  <a:schemeClr val="dk1"/>
                </a:solidFill>
              </a:rPr>
              <a:t>: Xây dựng cơ sở hạ tầng cho mạng 3G yêu cầu đầu tư lớn từ các nhà mạng.</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Vùng phủ sóng hạn chế</a:t>
            </a:r>
            <a:r>
              <a:rPr lang="en" sz="1200">
                <a:solidFill>
                  <a:schemeClr val="dk1"/>
                </a:solidFill>
              </a:rPr>
              <a:t>: Một số khu vực vẫn chưa được phủ sóng mạng 3G, gây khó khăn cho người dùng ở những nơi này.</a:t>
            </a:r>
            <a:endParaRPr sz="1200">
              <a:solidFill>
                <a:schemeClr val="dk1"/>
              </a:solidFill>
            </a:endParaRPr>
          </a:p>
          <a:p>
            <a:pPr indent="0" lvl="0" marL="0" rtl="0" algn="l">
              <a:spcBef>
                <a:spcPts val="1200"/>
              </a:spcBef>
              <a:spcAft>
                <a:spcPts val="1200"/>
              </a:spcAft>
              <a:buNone/>
            </a:pPr>
            <a:r>
              <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37"/>
          <p:cNvPicPr preferRelativeResize="0"/>
          <p:nvPr/>
        </p:nvPicPr>
        <p:blipFill>
          <a:blip r:embed="rId3">
            <a:alphaModFix/>
          </a:blip>
          <a:stretch>
            <a:fillRect/>
          </a:stretch>
        </p:blipFill>
        <p:spPr>
          <a:xfrm>
            <a:off x="152900" y="0"/>
            <a:ext cx="8589500" cy="4294750"/>
          </a:xfrm>
          <a:prstGeom prst="rect">
            <a:avLst/>
          </a:prstGeom>
          <a:noFill/>
          <a:ln>
            <a:noFill/>
          </a:ln>
        </p:spPr>
      </p:pic>
      <p:sp>
        <p:nvSpPr>
          <p:cNvPr id="196" name="Google Shape;196;p37"/>
          <p:cNvSpPr/>
          <p:nvPr/>
        </p:nvSpPr>
        <p:spPr>
          <a:xfrm rot="-5400000">
            <a:off x="816175" y="4108025"/>
            <a:ext cx="791400" cy="4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37"/>
          <p:cNvSpPr/>
          <p:nvPr/>
        </p:nvSpPr>
        <p:spPr>
          <a:xfrm rot="-5400000">
            <a:off x="3839900" y="3865075"/>
            <a:ext cx="791400" cy="4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37"/>
          <p:cNvSpPr/>
          <p:nvPr/>
        </p:nvSpPr>
        <p:spPr>
          <a:xfrm rot="-5400000">
            <a:off x="6513175" y="3944200"/>
            <a:ext cx="791400" cy="407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37"/>
          <p:cNvSpPr txBox="1"/>
          <p:nvPr/>
        </p:nvSpPr>
        <p:spPr>
          <a:xfrm>
            <a:off x="51150" y="4335300"/>
            <a:ext cx="30000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400"/>
              </a:spcBef>
              <a:spcAft>
                <a:spcPts val="400"/>
              </a:spcAft>
              <a:buNone/>
            </a:pPr>
            <a:r>
              <a:rPr b="1" lang="en" sz="1350">
                <a:solidFill>
                  <a:srgbClr val="273239"/>
                </a:solidFill>
                <a:highlight>
                  <a:srgbClr val="FFFFFF"/>
                </a:highlight>
                <a:latin typeface="Times New Roman"/>
                <a:ea typeface="Times New Roman"/>
                <a:cs typeface="Times New Roman"/>
                <a:sym typeface="Times New Roman"/>
              </a:rPr>
              <a:t>Thiết bị người dùng (UE)</a:t>
            </a:r>
            <a:r>
              <a:rPr lang="en" sz="1350">
                <a:solidFill>
                  <a:srgbClr val="273239"/>
                </a:solidFill>
                <a:highlight>
                  <a:srgbClr val="FFFFFF"/>
                </a:highlight>
                <a:latin typeface="Times New Roman"/>
                <a:ea typeface="Times New Roman"/>
                <a:cs typeface="Times New Roman"/>
                <a:sym typeface="Times New Roman"/>
              </a:rPr>
              <a:t> : Đây là các thiết bị di động (như </a:t>
            </a:r>
            <a:r>
              <a:rPr lang="en" sz="1350" u="sng">
                <a:solidFill>
                  <a:schemeClr val="hlink"/>
                </a:solidFill>
                <a:highlight>
                  <a:srgbClr val="FFFFFF"/>
                </a:highlight>
                <a:latin typeface="Times New Roman"/>
                <a:ea typeface="Times New Roman"/>
                <a:cs typeface="Times New Roman"/>
                <a:sym typeface="Times New Roman"/>
                <a:hlinkClick r:id="rId4"/>
              </a:rPr>
              <a:t>điện thoại thông minh</a:t>
            </a:r>
            <a:r>
              <a:rPr lang="en" sz="1350">
                <a:solidFill>
                  <a:srgbClr val="273239"/>
                </a:solidFill>
                <a:highlight>
                  <a:srgbClr val="FFFFFF"/>
                </a:highlight>
                <a:latin typeface="Times New Roman"/>
                <a:ea typeface="Times New Roman"/>
                <a:cs typeface="Times New Roman"/>
                <a:sym typeface="Times New Roman"/>
              </a:rPr>
              <a:t> ) được người đăng ký sử dụng</a:t>
            </a:r>
            <a:r>
              <a:rPr lang="en" sz="1350">
                <a:solidFill>
                  <a:srgbClr val="273239"/>
                </a:solidFill>
                <a:highlight>
                  <a:srgbClr val="FFFFFF"/>
                </a:highlight>
                <a:latin typeface="Nunito"/>
                <a:ea typeface="Nunito"/>
                <a:cs typeface="Nunito"/>
                <a:sym typeface="Nunito"/>
              </a:rPr>
              <a:t>.</a:t>
            </a:r>
            <a:endParaRPr sz="1350">
              <a:solidFill>
                <a:srgbClr val="273239"/>
              </a:solidFill>
              <a:highlight>
                <a:srgbClr val="FFFFFF"/>
              </a:highlight>
              <a:latin typeface="Nunito"/>
              <a:ea typeface="Nunito"/>
              <a:cs typeface="Nunito"/>
              <a:sym typeface="Nunito"/>
            </a:endParaRPr>
          </a:p>
        </p:txBody>
      </p:sp>
      <p:sp>
        <p:nvSpPr>
          <p:cNvPr id="200" name="Google Shape;200;p37"/>
          <p:cNvSpPr txBox="1"/>
          <p:nvPr/>
        </p:nvSpPr>
        <p:spPr>
          <a:xfrm>
            <a:off x="3051150" y="4294750"/>
            <a:ext cx="3238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273239"/>
                </a:solidFill>
                <a:highlight>
                  <a:srgbClr val="FFFFFF"/>
                </a:highlight>
                <a:latin typeface="Nunito"/>
                <a:ea typeface="Nunito"/>
                <a:cs typeface="Nunito"/>
                <a:sym typeface="Nunito"/>
              </a:rPr>
              <a:t>Mạng truy cập</a:t>
            </a:r>
            <a:r>
              <a:rPr lang="en" sz="1350">
                <a:solidFill>
                  <a:srgbClr val="273239"/>
                </a:solidFill>
                <a:highlight>
                  <a:srgbClr val="FFFFFF"/>
                </a:highlight>
                <a:latin typeface="Nunito"/>
                <a:ea typeface="Nunito"/>
                <a:cs typeface="Nunito"/>
                <a:sym typeface="Nunito"/>
              </a:rPr>
              <a:t> : Bao gồm các trạm gốc (Node B) và bộ điều khiển (Bộ điều khiển mạng vô tuyến hoặc RNC)</a:t>
            </a:r>
            <a:endParaRPr/>
          </a:p>
        </p:txBody>
      </p:sp>
      <p:sp>
        <p:nvSpPr>
          <p:cNvPr id="201" name="Google Shape;201;p37"/>
          <p:cNvSpPr txBox="1"/>
          <p:nvPr/>
        </p:nvSpPr>
        <p:spPr>
          <a:xfrm>
            <a:off x="6240025" y="4398700"/>
            <a:ext cx="3000000" cy="60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400"/>
              </a:spcBef>
              <a:spcAft>
                <a:spcPts val="400"/>
              </a:spcAft>
              <a:buNone/>
            </a:pPr>
            <a:r>
              <a:rPr b="1" lang="en" sz="1350">
                <a:solidFill>
                  <a:srgbClr val="273239"/>
                </a:solidFill>
                <a:highlight>
                  <a:srgbClr val="FFFFFF"/>
                </a:highlight>
                <a:latin typeface="Nunito"/>
                <a:ea typeface="Nunito"/>
                <a:cs typeface="Nunito"/>
                <a:sym typeface="Nunito"/>
              </a:rPr>
              <a:t>Mạng lõi</a:t>
            </a:r>
            <a:r>
              <a:rPr lang="en" sz="1350">
                <a:solidFill>
                  <a:srgbClr val="273239"/>
                </a:solidFill>
                <a:highlight>
                  <a:srgbClr val="FFFFFF"/>
                </a:highlight>
                <a:latin typeface="Nunito"/>
                <a:ea typeface="Nunito"/>
                <a:cs typeface="Nunito"/>
                <a:sym typeface="Nunito"/>
              </a:rPr>
              <a:t> : Quản lý định tuyến cuộc gọi, xác thực và các dịch vụ khác.</a:t>
            </a:r>
            <a:endParaRPr sz="1350">
              <a:solidFill>
                <a:srgbClr val="273239"/>
              </a:solidFill>
              <a:highlight>
                <a:srgbClr val="FFFFFF"/>
              </a:highlight>
              <a:latin typeface="Nunito"/>
              <a:ea typeface="Nunito"/>
              <a:cs typeface="Nunito"/>
              <a:sym typeface="Nunito"/>
            </a:endParaRPr>
          </a:p>
        </p:txBody>
      </p:sp>
      <p:sp>
        <p:nvSpPr>
          <p:cNvPr id="202" name="Google Shape;202;p37"/>
          <p:cNvSpPr txBox="1"/>
          <p:nvPr/>
        </p:nvSpPr>
        <p:spPr>
          <a:xfrm>
            <a:off x="6382050" y="2633950"/>
            <a:ext cx="1166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80809"/>
                </a:solidFill>
                <a:highlight>
                  <a:srgbClr val="FFFFFF"/>
                </a:highlight>
              </a:rPr>
              <a:t>voice calls</a:t>
            </a:r>
            <a:endParaRPr/>
          </a:p>
        </p:txBody>
      </p:sp>
      <p:sp>
        <p:nvSpPr>
          <p:cNvPr id="203" name="Google Shape;203;p37"/>
          <p:cNvSpPr txBox="1"/>
          <p:nvPr/>
        </p:nvSpPr>
        <p:spPr>
          <a:xfrm rot="-1673208">
            <a:off x="6237632" y="1017341"/>
            <a:ext cx="1279595" cy="41560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80809"/>
                </a:solidFill>
                <a:highlight>
                  <a:srgbClr val="FFFFFF"/>
                </a:highlight>
              </a:rPr>
              <a:t>packet data</a:t>
            </a:r>
            <a:endParaRPr/>
          </a:p>
        </p:txBody>
      </p:sp>
      <p:sp>
        <p:nvSpPr>
          <p:cNvPr id="204" name="Google Shape;204;p37"/>
          <p:cNvSpPr txBox="1"/>
          <p:nvPr/>
        </p:nvSpPr>
        <p:spPr>
          <a:xfrm rot="2182662">
            <a:off x="1447191" y="1278265"/>
            <a:ext cx="1641361" cy="64646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080809"/>
                </a:solidFill>
                <a:highlight>
                  <a:srgbClr val="FFFFFF"/>
                </a:highlight>
              </a:rPr>
              <a:t>Wideband CDMA</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0" name="Google Shape;21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Clr>
                <a:schemeClr val="dk1"/>
              </a:buClr>
              <a:buSzPts val="1100"/>
              <a:buFont typeface="Arial"/>
              <a:buNone/>
            </a:pPr>
            <a:r>
              <a:rPr b="1" lang="en" sz="1300">
                <a:solidFill>
                  <a:schemeClr val="dk1"/>
                </a:solidFill>
              </a:rPr>
              <a:t>CDMA (Code Division Multiple Access)</a:t>
            </a:r>
            <a:endParaRPr b="1" sz="13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Khái niệm</a:t>
            </a:r>
            <a:r>
              <a:rPr lang="en" sz="1100">
                <a:solidFill>
                  <a:schemeClr val="dk1"/>
                </a:solidFill>
              </a:rPr>
              <a:t>: CDMA là phương pháp chia sẻ tần số dựa trên mã hóa, trong đó tất cả người dùng có thể truyền tín hiệu cùng một lúc trên cùng một tần số bằng cách sử dụng các mã hóa khác nhau.</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Cách hoạt động</a:t>
            </a:r>
            <a:r>
              <a:rPr lang="en"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Mỗi người dùng được cấp một mã (spread code) độc nhất, mã này sẽ được sử dụng để mã hóa tín hiệu trước khi truyền.</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Tín hiệu của tất cả người dùng sẽ được phát đồng thời trên cùng một băng tần, nhưng nhờ vào mã hóa, các tín hiệu này có thể được tách biệt và giải mã ở phía nhận.</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Ưu điểm</a:t>
            </a:r>
            <a:r>
              <a:rPr lang="en"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Sử dụng băng tần hiệu quả hơn so với FDMA và TDMA.</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Cung cấp khả năng bảo mật cao hơn vì mỗi người dùng có một mã riêng.</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Khả năng phục vụ số lượng lớn người dùng cùng một lúc mà không gây ra nhiễu lẫn nhau.</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Hạn chế</a:t>
            </a:r>
            <a:r>
              <a:rPr lang="en"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Cần sử dụng bộ điều chế và giải điều chế phức tạp hơn.</a:t>
            </a:r>
            <a:endParaRPr sz="1100">
              <a:solidFill>
                <a:schemeClr val="dk1"/>
              </a:solidFill>
            </a:endParaRPr>
          </a:p>
          <a:p>
            <a:pPr indent="-298450" lvl="1" marL="914400" rtl="0" algn="l">
              <a:spcBef>
                <a:spcPts val="0"/>
              </a:spcBef>
              <a:spcAft>
                <a:spcPts val="0"/>
              </a:spcAft>
              <a:buClr>
                <a:schemeClr val="dk1"/>
              </a:buClr>
              <a:buSzPts val="1100"/>
              <a:buChar char="○"/>
            </a:pPr>
            <a:r>
              <a:rPr lang="en" sz="1100">
                <a:solidFill>
                  <a:schemeClr val="dk1"/>
                </a:solidFill>
              </a:rPr>
              <a:t>Nếu có quá nhiều người dùng trên cùng một kênh, có thể xảy ra hiện tượng suy giảm chất lượng dịch vụ.</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Mạng điện thoại di động</a:t>
            </a:r>
            <a:endParaRPr/>
          </a:p>
        </p:txBody>
      </p:sp>
      <p:sp>
        <p:nvSpPr>
          <p:cNvPr id="216" name="Google Shape;216;p39"/>
          <p:cNvSpPr txBox="1"/>
          <p:nvPr>
            <p:ph idx="1" type="body"/>
          </p:nvPr>
        </p:nvSpPr>
        <p:spPr>
          <a:xfrm>
            <a:off x="311700" y="1152475"/>
            <a:ext cx="8520600" cy="39276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1400">
                <a:solidFill>
                  <a:schemeClr val="dk1"/>
                </a:solidFill>
              </a:rPr>
              <a:t>4. Thế hệ thứ tư (4G) - Những năm 2010</a:t>
            </a:r>
            <a:endParaRPr b="1" sz="14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Đặc điểm kỹ thuật</a:t>
            </a:r>
            <a:r>
              <a:rPr lang="en"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Tốc độ rất cao</a:t>
            </a:r>
            <a:r>
              <a:rPr lang="en" sz="1200">
                <a:solidFill>
                  <a:schemeClr val="dk1"/>
                </a:solidFill>
              </a:rPr>
              <a:t>: Mạng 4G LTE cung cấp tốc độ truyền tải dữ liệu lên tới hàng trăm Mbps, cho phép người dùng thực hiện các tác vụ nặng như xem video HD và chơi game trực tuyến mượt mà.</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Công nghệ tiên tiến</a:t>
            </a:r>
            <a:r>
              <a:rPr lang="en" sz="1200">
                <a:solidFill>
                  <a:schemeClr val="dk1"/>
                </a:solidFill>
              </a:rPr>
              <a:t>: Sử dụng MIMO (Multiple Input Multiple Output) và OFDMA (Orthogonal Frequency Division Multiple Access) để tối ưu hóa hiệu suất.</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Sự kiện quan trọng</a:t>
            </a:r>
            <a:r>
              <a:rPr lang="en"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2009</a:t>
            </a:r>
            <a:r>
              <a:rPr lang="en" sz="1200">
                <a:solidFill>
                  <a:schemeClr val="dk1"/>
                </a:solidFill>
              </a:rPr>
              <a:t>: Mạng 4G LTE được triển khai tại một số khu vực.</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2011</a:t>
            </a:r>
            <a:r>
              <a:rPr lang="en" sz="1200">
                <a:solidFill>
                  <a:schemeClr val="dk1"/>
                </a:solidFill>
              </a:rPr>
              <a:t>: Các nhà mạng lớn bắt đầu cung cấp dịch vụ 4G cho khách hàng.</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Cấu trúc mạng</a:t>
            </a:r>
            <a:r>
              <a:rPr lang="en"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Kiến trúc IP</a:t>
            </a:r>
            <a:r>
              <a:rPr lang="en" sz="1200">
                <a:solidFill>
                  <a:schemeClr val="dk1"/>
                </a:solidFill>
              </a:rPr>
              <a:t>: Mạng 4G sử dụng giao thức IP hoàn toàn cho tất cả các dịch vụ, bao gồm thoại, dữ liệu và video.</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Độ trễ thấp</a:t>
            </a:r>
            <a:r>
              <a:rPr lang="en" sz="1200">
                <a:solidFill>
                  <a:schemeClr val="dk1"/>
                </a:solidFill>
              </a:rPr>
              <a:t>: 4G giúp giảm độ trễ, cải thiện trải nghiệm người dùng trong các ứng dụng thời gian thực.</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Hạn chế</a:t>
            </a:r>
            <a:r>
              <a:rPr lang="en" sz="1200">
                <a:solidFill>
                  <a:schemeClr val="dk1"/>
                </a:solidFill>
              </a:rPr>
              <a:t>:</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Chi phí triển khai cao</a:t>
            </a:r>
            <a:r>
              <a:rPr lang="en" sz="1200">
                <a:solidFill>
                  <a:schemeClr val="dk1"/>
                </a:solidFill>
              </a:rPr>
              <a:t>: Cần đầu tư lớn vào cơ sở hạ tầng để triển khai mạng 4G.</a:t>
            </a:r>
            <a:endParaRPr sz="1200">
              <a:solidFill>
                <a:schemeClr val="dk1"/>
              </a:solidFill>
            </a:endParaRPr>
          </a:p>
          <a:p>
            <a:pPr indent="-304800" lvl="1" marL="914400" rtl="0" algn="l">
              <a:spcBef>
                <a:spcPts val="0"/>
              </a:spcBef>
              <a:spcAft>
                <a:spcPts val="0"/>
              </a:spcAft>
              <a:buClr>
                <a:schemeClr val="dk1"/>
              </a:buClr>
              <a:buSzPts val="1200"/>
              <a:buChar char="○"/>
            </a:pPr>
            <a:r>
              <a:rPr b="1" lang="en" sz="1200">
                <a:solidFill>
                  <a:schemeClr val="dk1"/>
                </a:solidFill>
              </a:rPr>
              <a:t>Yêu cầu thiết bị</a:t>
            </a:r>
            <a:r>
              <a:rPr lang="en" sz="1200">
                <a:solidFill>
                  <a:schemeClr val="dk1"/>
                </a:solidFill>
              </a:rPr>
              <a:t>: Người dùng cần thiết bị hỗ trợ 4G để truy cập dịch vụ này.</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p40"/>
          <p:cNvPicPr preferRelativeResize="0"/>
          <p:nvPr/>
        </p:nvPicPr>
        <p:blipFill>
          <a:blip r:embed="rId3">
            <a:alphaModFix/>
          </a:blip>
          <a:stretch>
            <a:fillRect/>
          </a:stretch>
        </p:blipFill>
        <p:spPr>
          <a:xfrm>
            <a:off x="70075" y="627175"/>
            <a:ext cx="8938600" cy="3446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41"/>
          <p:cNvPicPr preferRelativeResize="0"/>
          <p:nvPr/>
        </p:nvPicPr>
        <p:blipFill>
          <a:blip r:embed="rId3">
            <a:alphaModFix/>
          </a:blip>
          <a:stretch>
            <a:fillRect/>
          </a:stretch>
        </p:blipFill>
        <p:spPr>
          <a:xfrm>
            <a:off x="4501025" y="0"/>
            <a:ext cx="4642975" cy="2197575"/>
          </a:xfrm>
          <a:prstGeom prst="rect">
            <a:avLst/>
          </a:prstGeom>
          <a:noFill/>
          <a:ln>
            <a:noFill/>
          </a:ln>
        </p:spPr>
      </p:pic>
      <p:pic>
        <p:nvPicPr>
          <p:cNvPr id="227" name="Google Shape;227;p41"/>
          <p:cNvPicPr preferRelativeResize="0"/>
          <p:nvPr/>
        </p:nvPicPr>
        <p:blipFill>
          <a:blip r:embed="rId4">
            <a:alphaModFix/>
          </a:blip>
          <a:stretch>
            <a:fillRect/>
          </a:stretch>
        </p:blipFill>
        <p:spPr>
          <a:xfrm>
            <a:off x="4501025" y="2197575"/>
            <a:ext cx="4642975" cy="2846417"/>
          </a:xfrm>
          <a:prstGeom prst="rect">
            <a:avLst/>
          </a:prstGeom>
          <a:noFill/>
          <a:ln>
            <a:noFill/>
          </a:ln>
        </p:spPr>
      </p:pic>
      <p:pic>
        <p:nvPicPr>
          <p:cNvPr id="228" name="Google Shape;228;p41"/>
          <p:cNvPicPr preferRelativeResize="0"/>
          <p:nvPr/>
        </p:nvPicPr>
        <p:blipFill>
          <a:blip r:embed="rId5">
            <a:alphaModFix/>
          </a:blip>
          <a:stretch>
            <a:fillRect/>
          </a:stretch>
        </p:blipFill>
        <p:spPr>
          <a:xfrm>
            <a:off x="0" y="373050"/>
            <a:ext cx="4453626" cy="2050626"/>
          </a:xfrm>
          <a:prstGeom prst="rect">
            <a:avLst/>
          </a:prstGeom>
          <a:noFill/>
          <a:ln>
            <a:noFill/>
          </a:ln>
        </p:spPr>
      </p:pic>
      <p:pic>
        <p:nvPicPr>
          <p:cNvPr id="229" name="Google Shape;229;p41"/>
          <p:cNvPicPr preferRelativeResize="0"/>
          <p:nvPr/>
        </p:nvPicPr>
        <p:blipFill>
          <a:blip r:embed="rId6">
            <a:alphaModFix/>
          </a:blip>
          <a:stretch>
            <a:fillRect/>
          </a:stretch>
        </p:blipFill>
        <p:spPr>
          <a:xfrm>
            <a:off x="0" y="3058150"/>
            <a:ext cx="4453625" cy="1861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Nội dung</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Giới thiệu chung</a:t>
            </a:r>
            <a:endParaRPr/>
          </a:p>
          <a:p>
            <a:pPr indent="-342900" lvl="0" marL="457200" rtl="0" algn="l">
              <a:spcBef>
                <a:spcPts val="0"/>
              </a:spcBef>
              <a:spcAft>
                <a:spcPts val="0"/>
              </a:spcAft>
              <a:buClr>
                <a:schemeClr val="lt2"/>
              </a:buClr>
              <a:buSzPts val="1800"/>
              <a:buChar char="●"/>
            </a:pPr>
            <a:r>
              <a:rPr lang="en">
                <a:solidFill>
                  <a:schemeClr val="lt2"/>
                </a:solidFill>
              </a:rPr>
              <a:t>Mạng điện thoại di động (Mobile Cellular networks)</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Mạng không dây  IEEE</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Quản lý di động (mobility management)</a:t>
            </a:r>
            <a:endParaRPr>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Mạng điện thoại di động</a:t>
            </a:r>
            <a:endParaRPr/>
          </a:p>
        </p:txBody>
      </p:sp>
      <p:sp>
        <p:nvSpPr>
          <p:cNvPr id="235" name="Google Shape;235;p42"/>
          <p:cNvSpPr txBox="1"/>
          <p:nvPr>
            <p:ph idx="1" type="body"/>
          </p:nvPr>
        </p:nvSpPr>
        <p:spPr>
          <a:xfrm>
            <a:off x="311700" y="1152475"/>
            <a:ext cx="8520600" cy="3893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 sz="1900">
                <a:solidFill>
                  <a:schemeClr val="dk1"/>
                </a:solidFill>
              </a:rPr>
              <a:t>5</a:t>
            </a:r>
            <a:r>
              <a:rPr b="1" lang="en" sz="1900">
                <a:solidFill>
                  <a:schemeClr val="dk1"/>
                </a:solidFill>
              </a:rPr>
              <a:t>. Thế hệ thứ năm (</a:t>
            </a:r>
            <a:r>
              <a:rPr b="1" lang="en">
                <a:solidFill>
                  <a:schemeClr val="dk1"/>
                </a:solidFill>
              </a:rPr>
              <a:t> 5G)</a:t>
            </a:r>
            <a:endParaRPr b="1">
              <a:solidFill>
                <a:schemeClr val="dk1"/>
              </a:solidFill>
            </a:endParaRPr>
          </a:p>
          <a:p>
            <a:pPr indent="0" lvl="0" marL="0" rtl="0" algn="l">
              <a:spcBef>
                <a:spcPts val="1400"/>
              </a:spcBef>
              <a:spcAft>
                <a:spcPts val="0"/>
              </a:spcAft>
              <a:buClr>
                <a:schemeClr val="dk1"/>
              </a:buClr>
              <a:buSzPts val="1100"/>
              <a:buFont typeface="Arial"/>
              <a:buNone/>
            </a:pPr>
            <a:r>
              <a:rPr b="1" lang="en">
                <a:solidFill>
                  <a:schemeClr val="dk1"/>
                </a:solidFill>
              </a:rPr>
              <a:t>Đặc điểm:</a:t>
            </a:r>
            <a:endParaRPr b="1">
              <a:solidFill>
                <a:schemeClr val="dk1"/>
              </a:solidFill>
            </a:endParaRPr>
          </a:p>
          <a:p>
            <a:pPr indent="-330200" lvl="0" marL="457200" rtl="0" algn="l">
              <a:spcBef>
                <a:spcPts val="1200"/>
              </a:spcBef>
              <a:spcAft>
                <a:spcPts val="0"/>
              </a:spcAft>
              <a:buClr>
                <a:schemeClr val="dk1"/>
              </a:buClr>
              <a:buSzPts val="1600"/>
              <a:buChar char="●"/>
            </a:pPr>
            <a:r>
              <a:rPr b="1" lang="en" sz="1600">
                <a:solidFill>
                  <a:schemeClr val="dk1"/>
                </a:solidFill>
              </a:rPr>
              <a:t>Tốc độ nhanh</a:t>
            </a:r>
            <a:r>
              <a:rPr lang="en" sz="1600">
                <a:solidFill>
                  <a:schemeClr val="dk1"/>
                </a:solidFill>
              </a:rPr>
              <a:t>: 5G có thể đạt tốc độ truyền tải dữ liệu lên đến 10 Gbps, nhanh hơn 4G hàng trăm lần, giúp tải xuống video, ứng dụng, và nội dung đa phương tiện chỉ trong vài giây.</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Độ trễ thấp</a:t>
            </a:r>
            <a:r>
              <a:rPr lang="en" sz="1600">
                <a:solidFill>
                  <a:schemeClr val="dk1"/>
                </a:solidFill>
              </a:rPr>
              <a:t>: Độ trễ của 5G chỉ từ 1-10ms, rất thấp so với độ trễ khoảng 30-50ms của 4G. Điều này tạo điều kiện cho các ứng dụng yêu cầu phản hồi thời gian thực như chơi game online, phẫu thuật từ xa, và xe tự lái.</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Kết nối nhiều thiết bị</a:t>
            </a:r>
            <a:r>
              <a:rPr lang="en" sz="1600">
                <a:solidFill>
                  <a:schemeClr val="dk1"/>
                </a:solidFill>
              </a:rPr>
              <a:t>: 5G có khả năng kết nối một số lượng lớn thiết bị cùng lúc trên cùng một mạng, rất hữu ích trong các thành phố thông minh hoặc IoT (Internet of Things).</a:t>
            </a:r>
            <a:endParaRPr sz="1600">
              <a:solidFill>
                <a:schemeClr val="dk1"/>
              </a:solidFill>
            </a:endParaRPr>
          </a:p>
          <a:p>
            <a:pPr indent="0" lvl="0" marL="0" rtl="0" algn="l">
              <a:spcBef>
                <a:spcPts val="1200"/>
              </a:spcBef>
              <a:spcAft>
                <a:spcPts val="1200"/>
              </a:spcAft>
              <a:buNone/>
            </a:pPr>
            <a:r>
              <a:t/>
            </a: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43"/>
          <p:cNvPicPr preferRelativeResize="0"/>
          <p:nvPr/>
        </p:nvPicPr>
        <p:blipFill>
          <a:blip r:embed="rId3">
            <a:alphaModFix/>
          </a:blip>
          <a:stretch>
            <a:fillRect/>
          </a:stretch>
        </p:blipFill>
        <p:spPr>
          <a:xfrm>
            <a:off x="63725" y="71100"/>
            <a:ext cx="3934867" cy="4838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4"/>
          <p:cNvPicPr preferRelativeResize="0"/>
          <p:nvPr/>
        </p:nvPicPr>
        <p:blipFill>
          <a:blip r:embed="rId3">
            <a:alphaModFix/>
          </a:blip>
          <a:stretch>
            <a:fillRect/>
          </a:stretch>
        </p:blipFill>
        <p:spPr>
          <a:xfrm>
            <a:off x="152400" y="2059025"/>
            <a:ext cx="8839200" cy="3023329"/>
          </a:xfrm>
          <a:prstGeom prst="rect">
            <a:avLst/>
          </a:prstGeom>
          <a:noFill/>
          <a:ln>
            <a:noFill/>
          </a:ln>
        </p:spPr>
      </p:pic>
      <p:pic>
        <p:nvPicPr>
          <p:cNvPr id="246" name="Google Shape;246;p44"/>
          <p:cNvPicPr preferRelativeResize="0"/>
          <p:nvPr/>
        </p:nvPicPr>
        <p:blipFill>
          <a:blip r:embed="rId4">
            <a:alphaModFix/>
          </a:blip>
          <a:stretch>
            <a:fillRect/>
          </a:stretch>
        </p:blipFill>
        <p:spPr>
          <a:xfrm>
            <a:off x="77825" y="-3"/>
            <a:ext cx="1488875" cy="2132125"/>
          </a:xfrm>
          <a:prstGeom prst="rect">
            <a:avLst/>
          </a:prstGeom>
          <a:noFill/>
          <a:ln>
            <a:noFill/>
          </a:ln>
        </p:spPr>
      </p:pic>
      <p:sp>
        <p:nvSpPr>
          <p:cNvPr id="247" name="Google Shape;247;p44"/>
          <p:cNvSpPr txBox="1"/>
          <p:nvPr/>
        </p:nvSpPr>
        <p:spPr>
          <a:xfrm>
            <a:off x="3266425" y="495125"/>
            <a:ext cx="5224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Ít sử dụng</a:t>
            </a:r>
            <a:endParaRPr sz="1800">
              <a:solidFill>
                <a:schemeClr val="dk2"/>
              </a:solidFill>
            </a:endParaRPr>
          </a:p>
          <a:p>
            <a:pPr indent="0" lvl="0" marL="0" rtl="0" algn="l">
              <a:spcBef>
                <a:spcPts val="0"/>
              </a:spcBef>
              <a:spcAft>
                <a:spcPts val="0"/>
              </a:spcAft>
              <a:buNone/>
            </a:pPr>
            <a:r>
              <a:rPr lang="en" sz="1800">
                <a:solidFill>
                  <a:schemeClr val="dk2"/>
                </a:solidFill>
              </a:rPr>
              <a:t>Có thể truyền tải được nhiều dữ liệu hơn</a:t>
            </a:r>
            <a:endParaRPr sz="1800">
              <a:solidFill>
                <a:schemeClr val="dk2"/>
              </a:solidFill>
            </a:endParaRPr>
          </a:p>
          <a:p>
            <a:pPr indent="0" lvl="0" marL="0" rtl="0" algn="l">
              <a:spcBef>
                <a:spcPts val="0"/>
              </a:spcBef>
              <a:spcAft>
                <a:spcPts val="0"/>
              </a:spcAft>
              <a:buNone/>
            </a:pPr>
            <a:r>
              <a:rPr lang="en" sz="1800">
                <a:solidFill>
                  <a:schemeClr val="dk2"/>
                </a:solidFill>
              </a:rPr>
              <a:t>Có thể ứng dụng được massive MiMo antenna</a:t>
            </a:r>
            <a:endParaRPr sz="18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45"/>
          <p:cNvPicPr preferRelativeResize="0"/>
          <p:nvPr/>
        </p:nvPicPr>
        <p:blipFill>
          <a:blip r:embed="rId3">
            <a:alphaModFix/>
          </a:blip>
          <a:stretch>
            <a:fillRect/>
          </a:stretch>
        </p:blipFill>
        <p:spPr>
          <a:xfrm>
            <a:off x="196750" y="152400"/>
            <a:ext cx="1960400" cy="1451250"/>
          </a:xfrm>
          <a:prstGeom prst="rect">
            <a:avLst/>
          </a:prstGeom>
          <a:noFill/>
          <a:ln>
            <a:noFill/>
          </a:ln>
        </p:spPr>
      </p:pic>
      <p:sp>
        <p:nvSpPr>
          <p:cNvPr id="253" name="Google Shape;253;p45"/>
          <p:cNvSpPr txBox="1"/>
          <p:nvPr/>
        </p:nvSpPr>
        <p:spPr>
          <a:xfrm>
            <a:off x="3266425" y="495125"/>
            <a:ext cx="5224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Tín hiệu ở tần số cao hơn cần antenna kích thước nhỏ hơn</a:t>
            </a:r>
            <a:endParaRPr sz="1800">
              <a:solidFill>
                <a:schemeClr val="dk2"/>
              </a:solidFill>
            </a:endParaRPr>
          </a:p>
        </p:txBody>
      </p:sp>
      <p:pic>
        <p:nvPicPr>
          <p:cNvPr id="254" name="Google Shape;254;p45"/>
          <p:cNvPicPr preferRelativeResize="0"/>
          <p:nvPr/>
        </p:nvPicPr>
        <p:blipFill>
          <a:blip r:embed="rId4">
            <a:alphaModFix/>
          </a:blip>
          <a:stretch>
            <a:fillRect/>
          </a:stretch>
        </p:blipFill>
        <p:spPr>
          <a:xfrm>
            <a:off x="130250" y="2734350"/>
            <a:ext cx="3201026" cy="1953775"/>
          </a:xfrm>
          <a:prstGeom prst="rect">
            <a:avLst/>
          </a:prstGeom>
          <a:noFill/>
          <a:ln>
            <a:noFill/>
          </a:ln>
        </p:spPr>
      </p:pic>
      <p:pic>
        <p:nvPicPr>
          <p:cNvPr id="255" name="Google Shape;255;p45"/>
          <p:cNvPicPr preferRelativeResize="0"/>
          <p:nvPr/>
        </p:nvPicPr>
        <p:blipFill>
          <a:blip r:embed="rId5">
            <a:alphaModFix/>
          </a:blip>
          <a:stretch>
            <a:fillRect/>
          </a:stretch>
        </p:blipFill>
        <p:spPr>
          <a:xfrm>
            <a:off x="5968376" y="2828264"/>
            <a:ext cx="3023225" cy="17659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6"/>
          <p:cNvPicPr preferRelativeResize="0"/>
          <p:nvPr/>
        </p:nvPicPr>
        <p:blipFill>
          <a:blip r:embed="rId3">
            <a:alphaModFix/>
          </a:blip>
          <a:stretch>
            <a:fillRect/>
          </a:stretch>
        </p:blipFill>
        <p:spPr>
          <a:xfrm>
            <a:off x="130225" y="145025"/>
            <a:ext cx="1714300" cy="2094175"/>
          </a:xfrm>
          <a:prstGeom prst="rect">
            <a:avLst/>
          </a:prstGeom>
          <a:noFill/>
          <a:ln>
            <a:noFill/>
          </a:ln>
        </p:spPr>
      </p:pic>
      <p:pic>
        <p:nvPicPr>
          <p:cNvPr id="261" name="Google Shape;261;p46"/>
          <p:cNvPicPr preferRelativeResize="0"/>
          <p:nvPr/>
        </p:nvPicPr>
        <p:blipFill>
          <a:blip r:embed="rId4">
            <a:alphaModFix/>
          </a:blip>
          <a:stretch>
            <a:fillRect/>
          </a:stretch>
        </p:blipFill>
        <p:spPr>
          <a:xfrm>
            <a:off x="2261725" y="1615625"/>
            <a:ext cx="6788999" cy="3267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47"/>
          <p:cNvPicPr preferRelativeResize="0"/>
          <p:nvPr/>
        </p:nvPicPr>
        <p:blipFill>
          <a:blip r:embed="rId3">
            <a:alphaModFix/>
          </a:blip>
          <a:stretch>
            <a:fillRect/>
          </a:stretch>
        </p:blipFill>
        <p:spPr>
          <a:xfrm>
            <a:off x="152400" y="152400"/>
            <a:ext cx="2292975" cy="1724675"/>
          </a:xfrm>
          <a:prstGeom prst="rect">
            <a:avLst/>
          </a:prstGeom>
          <a:noFill/>
          <a:ln>
            <a:noFill/>
          </a:ln>
        </p:spPr>
      </p:pic>
      <p:pic>
        <p:nvPicPr>
          <p:cNvPr id="267" name="Google Shape;267;p47"/>
          <p:cNvPicPr preferRelativeResize="0"/>
          <p:nvPr/>
        </p:nvPicPr>
        <p:blipFill>
          <a:blip r:embed="rId4">
            <a:alphaModFix/>
          </a:blip>
          <a:stretch>
            <a:fillRect/>
          </a:stretch>
        </p:blipFill>
        <p:spPr>
          <a:xfrm>
            <a:off x="1201775" y="2258600"/>
            <a:ext cx="6158170" cy="2688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8"/>
          <p:cNvPicPr preferRelativeResize="0"/>
          <p:nvPr/>
        </p:nvPicPr>
        <p:blipFill>
          <a:blip r:embed="rId3">
            <a:alphaModFix/>
          </a:blip>
          <a:stretch>
            <a:fillRect/>
          </a:stretch>
        </p:blipFill>
        <p:spPr>
          <a:xfrm>
            <a:off x="152400" y="152400"/>
            <a:ext cx="1916875" cy="2123750"/>
          </a:xfrm>
          <a:prstGeom prst="rect">
            <a:avLst/>
          </a:prstGeom>
          <a:noFill/>
          <a:ln>
            <a:noFill/>
          </a:ln>
        </p:spPr>
      </p:pic>
      <p:pic>
        <p:nvPicPr>
          <p:cNvPr id="273" name="Google Shape;273;p48"/>
          <p:cNvPicPr preferRelativeResize="0"/>
          <p:nvPr/>
        </p:nvPicPr>
        <p:blipFill>
          <a:blip r:embed="rId4">
            <a:alphaModFix/>
          </a:blip>
          <a:stretch>
            <a:fillRect/>
          </a:stretch>
        </p:blipFill>
        <p:spPr>
          <a:xfrm>
            <a:off x="2103425" y="1438275"/>
            <a:ext cx="6769924" cy="319974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9"/>
          <p:cNvPicPr preferRelativeResize="0"/>
          <p:nvPr/>
        </p:nvPicPr>
        <p:blipFill>
          <a:blip r:embed="rId3">
            <a:alphaModFix/>
          </a:blip>
          <a:stretch>
            <a:fillRect/>
          </a:stretch>
        </p:blipFill>
        <p:spPr>
          <a:xfrm>
            <a:off x="152400" y="152400"/>
            <a:ext cx="3000375" cy="2009775"/>
          </a:xfrm>
          <a:prstGeom prst="rect">
            <a:avLst/>
          </a:prstGeom>
          <a:noFill/>
          <a:ln>
            <a:noFill/>
          </a:ln>
        </p:spPr>
      </p:pic>
      <p:pic>
        <p:nvPicPr>
          <p:cNvPr id="279" name="Google Shape;279;p49"/>
          <p:cNvPicPr preferRelativeResize="0"/>
          <p:nvPr/>
        </p:nvPicPr>
        <p:blipFill>
          <a:blip r:embed="rId4">
            <a:alphaModFix/>
          </a:blip>
          <a:stretch>
            <a:fillRect/>
          </a:stretch>
        </p:blipFill>
        <p:spPr>
          <a:xfrm>
            <a:off x="2839625" y="1781725"/>
            <a:ext cx="5984150" cy="3048625"/>
          </a:xfrm>
          <a:prstGeom prst="rect">
            <a:avLst/>
          </a:prstGeom>
          <a:noFill/>
          <a:ln>
            <a:noFill/>
          </a:ln>
        </p:spPr>
      </p:pic>
      <p:pic>
        <p:nvPicPr>
          <p:cNvPr id="280" name="Google Shape;280;p49"/>
          <p:cNvPicPr preferRelativeResize="0"/>
          <p:nvPr/>
        </p:nvPicPr>
        <p:blipFill>
          <a:blip r:embed="rId5">
            <a:alphaModFix/>
          </a:blip>
          <a:stretch>
            <a:fillRect/>
          </a:stretch>
        </p:blipFill>
        <p:spPr>
          <a:xfrm>
            <a:off x="3118622" y="77425"/>
            <a:ext cx="5583801" cy="1438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Mạng điện thoại di động</a:t>
            </a:r>
            <a:endParaRPr b="1"/>
          </a:p>
        </p:txBody>
      </p:sp>
      <p:sp>
        <p:nvSpPr>
          <p:cNvPr id="286" name="Google Shape;286;p50"/>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sz="1900">
                <a:solidFill>
                  <a:schemeClr val="dk1"/>
                </a:solidFill>
              </a:rPr>
              <a:t>5. Thế hệ thứ năm (</a:t>
            </a:r>
            <a:r>
              <a:rPr b="1" lang="en">
                <a:solidFill>
                  <a:schemeClr val="dk1"/>
                </a:solidFill>
              </a:rPr>
              <a:t> 5G)</a:t>
            </a:r>
            <a:endParaRPr b="1">
              <a:solidFill>
                <a:schemeClr val="dk1"/>
              </a:solidFill>
            </a:endParaRPr>
          </a:p>
          <a:p>
            <a:pPr indent="0" lvl="0" marL="0" rtl="0" algn="l">
              <a:spcBef>
                <a:spcPts val="1400"/>
              </a:spcBef>
              <a:spcAft>
                <a:spcPts val="0"/>
              </a:spcAft>
              <a:buNone/>
            </a:pPr>
            <a:r>
              <a:rPr b="1" lang="en">
                <a:solidFill>
                  <a:schemeClr val="dk1"/>
                </a:solidFill>
              </a:rPr>
              <a:t>Ứng dụng:</a:t>
            </a:r>
            <a:endParaRPr b="1">
              <a:solidFill>
                <a:schemeClr val="dk1"/>
              </a:solidFill>
            </a:endParaRPr>
          </a:p>
          <a:p>
            <a:pPr indent="-342900" lvl="0" marL="457200" rtl="0" algn="l">
              <a:spcBef>
                <a:spcPts val="1200"/>
              </a:spcBef>
              <a:spcAft>
                <a:spcPts val="0"/>
              </a:spcAft>
              <a:buClr>
                <a:schemeClr val="dk1"/>
              </a:buClr>
              <a:buSzPts val="1800"/>
              <a:buChar char="●"/>
            </a:pPr>
            <a:r>
              <a:rPr b="1" lang="en" sz="1500">
                <a:solidFill>
                  <a:schemeClr val="dk1"/>
                </a:solidFill>
              </a:rPr>
              <a:t>Thành phố thông minh</a:t>
            </a:r>
            <a:r>
              <a:rPr lang="en" sz="1500">
                <a:solidFill>
                  <a:schemeClr val="dk1"/>
                </a:solidFill>
              </a:rPr>
              <a:t>: 5G giúp kết nối hàng triệu thiết bị IoT như camera an ninh, cảm biến giao thông, đèn đường thông minh... Điều này giúp quản lý đô thị, giám sát an ninh, quản lý giao thông và giảm thiểu tắc nghẽn.</a:t>
            </a:r>
            <a:endParaRPr sz="1500">
              <a:solidFill>
                <a:schemeClr val="dk1"/>
              </a:solidFill>
            </a:endParaRPr>
          </a:p>
          <a:p>
            <a:pPr indent="-342900" lvl="0" marL="457200" rtl="0" algn="l">
              <a:spcBef>
                <a:spcPts val="0"/>
              </a:spcBef>
              <a:spcAft>
                <a:spcPts val="0"/>
              </a:spcAft>
              <a:buClr>
                <a:schemeClr val="dk1"/>
              </a:buClr>
              <a:buSzPts val="1800"/>
              <a:buChar char="●"/>
            </a:pPr>
            <a:r>
              <a:rPr b="1" lang="en" sz="1500">
                <a:solidFill>
                  <a:schemeClr val="dk1"/>
                </a:solidFill>
              </a:rPr>
              <a:t>Xe tự lái</a:t>
            </a:r>
            <a:r>
              <a:rPr lang="en" sz="1500">
                <a:solidFill>
                  <a:schemeClr val="dk1"/>
                </a:solidFill>
              </a:rPr>
              <a:t>: Với độ trễ thấp, 5G hỗ trợ xe tự lái trao đổi dữ liệu theo thời gian thực, tăng độ an toàn và khả năng tương tác giữa các phương tiện.</a:t>
            </a:r>
            <a:endParaRPr sz="1500">
              <a:solidFill>
                <a:schemeClr val="dk1"/>
              </a:solidFill>
            </a:endParaRPr>
          </a:p>
          <a:p>
            <a:pPr indent="-342900" lvl="0" marL="457200" rtl="0" algn="l">
              <a:spcBef>
                <a:spcPts val="0"/>
              </a:spcBef>
              <a:spcAft>
                <a:spcPts val="0"/>
              </a:spcAft>
              <a:buClr>
                <a:schemeClr val="dk1"/>
              </a:buClr>
              <a:buSzPts val="1800"/>
              <a:buChar char="●"/>
            </a:pPr>
            <a:r>
              <a:rPr b="1" lang="en" sz="1500">
                <a:solidFill>
                  <a:schemeClr val="dk1"/>
                </a:solidFill>
              </a:rPr>
              <a:t>Chăm sóc sức khỏe</a:t>
            </a:r>
            <a:r>
              <a:rPr lang="en" sz="1500">
                <a:solidFill>
                  <a:schemeClr val="dk1"/>
                </a:solidFill>
              </a:rPr>
              <a:t>: Công nghệ 5G hỗ trợ phẫu thuật từ xa, nơi các bác sĩ có thể điều khiển robot phẫu thuật ở xa, hoặc giám sát sức khỏe người bệnh qua các thiết bị thông minh.</a:t>
            </a:r>
            <a:endParaRPr sz="1500">
              <a:solidFill>
                <a:schemeClr val="dk1"/>
              </a:solidFill>
            </a:endParaRPr>
          </a:p>
          <a:p>
            <a:pPr indent="-342900" lvl="0" marL="457200" rtl="0" algn="l">
              <a:spcBef>
                <a:spcPts val="0"/>
              </a:spcBef>
              <a:spcAft>
                <a:spcPts val="0"/>
              </a:spcAft>
              <a:buClr>
                <a:schemeClr val="dk1"/>
              </a:buClr>
              <a:buSzPts val="1800"/>
              <a:buChar char="●"/>
            </a:pPr>
            <a:r>
              <a:rPr b="1" lang="en" sz="1500">
                <a:solidFill>
                  <a:schemeClr val="dk1"/>
                </a:solidFill>
              </a:rPr>
              <a:t>Công nghiệp tự động hóa</a:t>
            </a:r>
            <a:r>
              <a:rPr lang="en" sz="1500">
                <a:solidFill>
                  <a:schemeClr val="dk1"/>
                </a:solidFill>
              </a:rPr>
              <a:t>: Trong sản xuất, 5G cho phép kết nối các thiết bị và robot với nhau, giúp tối ưu hóa quy trình và giảm thiểu thời gian chết trong sản xuất.</a:t>
            </a:r>
            <a:endParaRPr sz="2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Mạng điện thoại di động</a:t>
            </a:r>
            <a:endParaRPr/>
          </a:p>
        </p:txBody>
      </p:sp>
      <p:sp>
        <p:nvSpPr>
          <p:cNvPr id="292" name="Google Shape;292;p51"/>
          <p:cNvSpPr txBox="1"/>
          <p:nvPr>
            <p:ph idx="1" type="body"/>
          </p:nvPr>
        </p:nvSpPr>
        <p:spPr>
          <a:xfrm>
            <a:off x="311700" y="1152475"/>
            <a:ext cx="8520600" cy="39276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None/>
            </a:pPr>
            <a:r>
              <a:rPr b="1" lang="en" sz="1900">
                <a:solidFill>
                  <a:schemeClr val="dk1"/>
                </a:solidFill>
              </a:rPr>
              <a:t>5. Thế hệ thứ năm (</a:t>
            </a:r>
            <a:r>
              <a:rPr b="1" lang="en">
                <a:solidFill>
                  <a:schemeClr val="dk1"/>
                </a:solidFill>
              </a:rPr>
              <a:t> 5G)</a:t>
            </a:r>
            <a:endParaRPr b="1">
              <a:solidFill>
                <a:schemeClr val="dk1"/>
              </a:solidFill>
            </a:endParaRPr>
          </a:p>
          <a:p>
            <a:pPr indent="0" lvl="0" marL="0" rtl="0" algn="l">
              <a:spcBef>
                <a:spcPts val="1400"/>
              </a:spcBef>
              <a:spcAft>
                <a:spcPts val="0"/>
              </a:spcAft>
              <a:buNone/>
            </a:pPr>
            <a:r>
              <a:rPr b="1" lang="en">
                <a:solidFill>
                  <a:schemeClr val="dk1"/>
                </a:solidFill>
              </a:rPr>
              <a:t>Thách thức:</a:t>
            </a:r>
            <a:endParaRPr b="1">
              <a:solidFill>
                <a:schemeClr val="dk1"/>
              </a:solidFill>
            </a:endParaRPr>
          </a:p>
          <a:p>
            <a:pPr indent="-342900" lvl="0" marL="457200" rtl="0" algn="l">
              <a:spcBef>
                <a:spcPts val="1200"/>
              </a:spcBef>
              <a:spcAft>
                <a:spcPts val="0"/>
              </a:spcAft>
              <a:buClr>
                <a:schemeClr val="dk1"/>
              </a:buClr>
              <a:buSzPts val="1800"/>
              <a:buChar char="●"/>
            </a:pPr>
            <a:r>
              <a:rPr b="1" lang="en" sz="1500">
                <a:solidFill>
                  <a:schemeClr val="dk1"/>
                </a:solidFill>
              </a:rPr>
              <a:t>Cơ sở hạ tầng</a:t>
            </a:r>
            <a:r>
              <a:rPr lang="en" sz="1500">
                <a:solidFill>
                  <a:schemeClr val="dk1"/>
                </a:solidFill>
              </a:rPr>
              <a:t>: Để triển khai 5G, các quốc gia cần đầu tư vào cơ sở hạ tầng mới, bao gồm việc lắp đặt hàng triệu trạm phát sóng nhỏ hơn và gần nhau hơn vì 5G có phạm vi phủ sóng ngắn hơn 4G.</a:t>
            </a:r>
            <a:endParaRPr sz="1500">
              <a:solidFill>
                <a:schemeClr val="dk1"/>
              </a:solidFill>
            </a:endParaRPr>
          </a:p>
          <a:p>
            <a:pPr indent="-342900" lvl="0" marL="457200" rtl="0" algn="l">
              <a:spcBef>
                <a:spcPts val="0"/>
              </a:spcBef>
              <a:spcAft>
                <a:spcPts val="0"/>
              </a:spcAft>
              <a:buClr>
                <a:schemeClr val="dk1"/>
              </a:buClr>
              <a:buSzPts val="1800"/>
              <a:buChar char="●"/>
            </a:pPr>
            <a:r>
              <a:rPr b="1" lang="en" sz="1500">
                <a:solidFill>
                  <a:schemeClr val="dk1"/>
                </a:solidFill>
              </a:rPr>
              <a:t>Chi phí cao</a:t>
            </a:r>
            <a:r>
              <a:rPr lang="en" sz="1500">
                <a:solidFill>
                  <a:schemeClr val="dk1"/>
                </a:solidFill>
              </a:rPr>
              <a:t>: Việc nâng cấp hạ tầng mạng 5G tốn kém, đồng thời người tiêu dùng cần sở hữu thiết bị hỗ trợ 5G để có thể sử dụng công nghệ này.</a:t>
            </a:r>
            <a:endParaRPr sz="1500">
              <a:solidFill>
                <a:schemeClr val="dk1"/>
              </a:solidFill>
            </a:endParaRPr>
          </a:p>
          <a:p>
            <a:pPr indent="-342900" lvl="0" marL="457200" rtl="0" algn="l">
              <a:spcBef>
                <a:spcPts val="0"/>
              </a:spcBef>
              <a:spcAft>
                <a:spcPts val="0"/>
              </a:spcAft>
              <a:buClr>
                <a:schemeClr val="dk1"/>
              </a:buClr>
              <a:buSzPts val="1800"/>
              <a:buChar char="●"/>
            </a:pPr>
            <a:r>
              <a:rPr b="1" lang="en" sz="1500">
                <a:solidFill>
                  <a:schemeClr val="dk1"/>
                </a:solidFill>
              </a:rPr>
              <a:t>Vấn đề bảo mật</a:t>
            </a:r>
            <a:r>
              <a:rPr lang="en" sz="1500">
                <a:solidFill>
                  <a:schemeClr val="dk1"/>
                </a:solidFill>
              </a:rPr>
              <a:t>: Kết nối nhiều thiết bị IoT đồng nghĩa với việc có nhiều điểm dễ bị tấn công, đòi hỏi các biện pháp bảo mật phức tạp và tiên tiến hơn.</a:t>
            </a:r>
            <a:endParaRPr sz="1500">
              <a:solidFill>
                <a:schemeClr val="dk1"/>
              </a:solidFill>
            </a:endParaRPr>
          </a:p>
          <a:p>
            <a:pPr indent="-342900" lvl="0" marL="457200" rtl="0" algn="l">
              <a:spcBef>
                <a:spcPts val="0"/>
              </a:spcBef>
              <a:spcAft>
                <a:spcPts val="0"/>
              </a:spcAft>
              <a:buClr>
                <a:schemeClr val="dk1"/>
              </a:buClr>
              <a:buSzPts val="1800"/>
              <a:buChar char="●"/>
            </a:pPr>
            <a:r>
              <a:rPr b="1" lang="en" sz="1500">
                <a:solidFill>
                  <a:schemeClr val="dk1"/>
                </a:solidFill>
              </a:rPr>
              <a:t>Lo ngại về sức khỏe và môi trường</a:t>
            </a:r>
            <a:r>
              <a:rPr lang="en" sz="1500">
                <a:solidFill>
                  <a:schemeClr val="dk1"/>
                </a:solidFill>
              </a:rPr>
              <a:t>: Một số người lo ngại về tác động của bức xạ tần số cao từ 5G đến sức khỏe, mặc dù chưa có bằng chứng rõ ràng về nguy hại.</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0" y="0"/>
            <a:ext cx="9143999" cy="42824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Nội dung</a:t>
            </a:r>
            <a:endParaRPr/>
          </a:p>
        </p:txBody>
      </p:sp>
      <p:sp>
        <p:nvSpPr>
          <p:cNvPr id="298" name="Google Shape;298;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Char char="●"/>
            </a:pPr>
            <a:r>
              <a:rPr lang="en">
                <a:solidFill>
                  <a:schemeClr val="lt2"/>
                </a:solidFill>
              </a:rPr>
              <a:t>Giới thiệu chung</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Mạng điện thoại di động (Mobile Cellular networks)</a:t>
            </a:r>
            <a:endParaRPr>
              <a:solidFill>
                <a:schemeClr val="lt2"/>
              </a:solidFill>
            </a:endParaRPr>
          </a:p>
          <a:p>
            <a:pPr indent="-342900" lvl="0" marL="457200" rtl="0" algn="l">
              <a:spcBef>
                <a:spcPts val="0"/>
              </a:spcBef>
              <a:spcAft>
                <a:spcPts val="0"/>
              </a:spcAft>
              <a:buSzPts val="1800"/>
              <a:buChar char="●"/>
            </a:pPr>
            <a:r>
              <a:rPr lang="en"/>
              <a:t>Mạng không dây  IEEE</a:t>
            </a:r>
            <a:endParaRPr/>
          </a:p>
          <a:p>
            <a:pPr indent="-342900" lvl="0" marL="457200" rtl="0" algn="l">
              <a:spcBef>
                <a:spcPts val="0"/>
              </a:spcBef>
              <a:spcAft>
                <a:spcPts val="0"/>
              </a:spcAft>
              <a:buClr>
                <a:schemeClr val="lt2"/>
              </a:buClr>
              <a:buSzPts val="1800"/>
              <a:buChar char="●"/>
            </a:pPr>
            <a:r>
              <a:rPr lang="en">
                <a:solidFill>
                  <a:schemeClr val="lt2"/>
                </a:solidFill>
              </a:rPr>
              <a:t>Quản lý di động (mobility management)</a:t>
            </a:r>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3"/>
          <p:cNvPicPr preferRelativeResize="0"/>
          <p:nvPr/>
        </p:nvPicPr>
        <p:blipFill>
          <a:blip r:embed="rId3">
            <a:alphaModFix/>
          </a:blip>
          <a:stretch>
            <a:fillRect/>
          </a:stretch>
        </p:blipFill>
        <p:spPr>
          <a:xfrm>
            <a:off x="29575" y="33879"/>
            <a:ext cx="9144000" cy="2095092"/>
          </a:xfrm>
          <a:prstGeom prst="rect">
            <a:avLst/>
          </a:prstGeom>
          <a:noFill/>
          <a:ln>
            <a:noFill/>
          </a:ln>
        </p:spPr>
      </p:pic>
      <p:sp>
        <p:nvSpPr>
          <p:cNvPr id="304" name="Google Shape;304;p53"/>
          <p:cNvSpPr txBox="1"/>
          <p:nvPr/>
        </p:nvSpPr>
        <p:spPr>
          <a:xfrm>
            <a:off x="5149975" y="1744050"/>
            <a:ext cx="3962100" cy="3849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i="1" lang="en" sz="1600">
                <a:solidFill>
                  <a:srgbClr val="FF0000"/>
                </a:solidFill>
              </a:rPr>
              <a:t>Biên độ sóng càng cao-&gt; tín hiệu càng tốt</a:t>
            </a:r>
            <a:endParaRPr i="1" sz="1600">
              <a:solidFill>
                <a:srgbClr val="FF0000"/>
              </a:solidFill>
            </a:endParaRPr>
          </a:p>
        </p:txBody>
      </p:sp>
      <p:sp>
        <p:nvSpPr>
          <p:cNvPr id="305" name="Google Shape;305;p53"/>
          <p:cNvSpPr txBox="1"/>
          <p:nvPr/>
        </p:nvSpPr>
        <p:spPr>
          <a:xfrm>
            <a:off x="4946175" y="33875"/>
            <a:ext cx="14316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2"/>
                </a:solidFill>
              </a:rPr>
              <a:t>Bước sóng</a:t>
            </a:r>
            <a:endParaRPr sz="1800">
              <a:solidFill>
                <a:schemeClr val="dk2"/>
              </a:solidFill>
            </a:endParaRPr>
          </a:p>
        </p:txBody>
      </p:sp>
      <p:sp>
        <p:nvSpPr>
          <p:cNvPr id="306" name="Google Shape;306;p53"/>
          <p:cNvSpPr txBox="1"/>
          <p:nvPr/>
        </p:nvSpPr>
        <p:spPr>
          <a:xfrm>
            <a:off x="1359775" y="116850"/>
            <a:ext cx="14316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852"/>
              <a:buNone/>
            </a:pPr>
            <a:r>
              <a:rPr lang="en" sz="1595">
                <a:solidFill>
                  <a:schemeClr val="dk2"/>
                </a:solidFill>
              </a:rPr>
              <a:t>Biên độ sóng</a:t>
            </a:r>
            <a:endParaRPr sz="1595">
              <a:solidFill>
                <a:schemeClr val="dk2"/>
              </a:solidFill>
            </a:endParaRPr>
          </a:p>
        </p:txBody>
      </p:sp>
      <p:sp>
        <p:nvSpPr>
          <p:cNvPr id="307" name="Google Shape;307;p53"/>
          <p:cNvSpPr txBox="1"/>
          <p:nvPr/>
        </p:nvSpPr>
        <p:spPr>
          <a:xfrm>
            <a:off x="3077525" y="116838"/>
            <a:ext cx="12267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chemeClr val="dk2"/>
                </a:solidFill>
              </a:rPr>
              <a:t>Đỉnh sóng</a:t>
            </a:r>
            <a:endParaRPr sz="1800">
              <a:solidFill>
                <a:schemeClr val="dk2"/>
              </a:solidFill>
            </a:endParaRPr>
          </a:p>
        </p:txBody>
      </p:sp>
      <p:sp>
        <p:nvSpPr>
          <p:cNvPr id="308" name="Google Shape;308;p53"/>
          <p:cNvSpPr txBox="1"/>
          <p:nvPr/>
        </p:nvSpPr>
        <p:spPr>
          <a:xfrm>
            <a:off x="3549500" y="1781725"/>
            <a:ext cx="1226700" cy="461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1800">
                <a:solidFill>
                  <a:schemeClr val="dk2"/>
                </a:solidFill>
              </a:rPr>
              <a:t>Bụng</a:t>
            </a:r>
            <a:r>
              <a:rPr lang="en" sz="1800">
                <a:solidFill>
                  <a:schemeClr val="dk2"/>
                </a:solidFill>
              </a:rPr>
              <a:t> sóng</a:t>
            </a:r>
            <a:endParaRPr sz="1800">
              <a:solidFill>
                <a:schemeClr val="dk2"/>
              </a:solidFill>
            </a:endParaRPr>
          </a:p>
        </p:txBody>
      </p:sp>
      <p:pic>
        <p:nvPicPr>
          <p:cNvPr id="309" name="Google Shape;309;p53"/>
          <p:cNvPicPr preferRelativeResize="0"/>
          <p:nvPr/>
        </p:nvPicPr>
        <p:blipFill>
          <a:blip r:embed="rId4">
            <a:alphaModFix/>
          </a:blip>
          <a:stretch>
            <a:fillRect/>
          </a:stretch>
        </p:blipFill>
        <p:spPr>
          <a:xfrm>
            <a:off x="29575" y="2462325"/>
            <a:ext cx="4364931" cy="2595275"/>
          </a:xfrm>
          <a:prstGeom prst="rect">
            <a:avLst/>
          </a:prstGeom>
          <a:noFill/>
          <a:ln>
            <a:noFill/>
          </a:ln>
        </p:spPr>
      </p:pic>
      <p:pic>
        <p:nvPicPr>
          <p:cNvPr id="310" name="Google Shape;310;p53"/>
          <p:cNvPicPr preferRelativeResize="0"/>
          <p:nvPr/>
        </p:nvPicPr>
        <p:blipFill>
          <a:blip r:embed="rId5">
            <a:alphaModFix/>
          </a:blip>
          <a:stretch>
            <a:fillRect/>
          </a:stretch>
        </p:blipFill>
        <p:spPr>
          <a:xfrm>
            <a:off x="4546900" y="2395825"/>
            <a:ext cx="4444701" cy="2595275"/>
          </a:xfrm>
          <a:prstGeom prst="rect">
            <a:avLst/>
          </a:prstGeom>
          <a:noFill/>
          <a:ln>
            <a:noFill/>
          </a:ln>
        </p:spPr>
      </p:pic>
      <p:sp>
        <p:nvSpPr>
          <p:cNvPr id="311" name="Google Shape;311;p53"/>
          <p:cNvSpPr txBox="1"/>
          <p:nvPr/>
        </p:nvSpPr>
        <p:spPr>
          <a:xfrm>
            <a:off x="1091275" y="2128950"/>
            <a:ext cx="7037700" cy="384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300">
                <a:solidFill>
                  <a:srgbClr val="FF0000"/>
                </a:solidFill>
              </a:rPr>
              <a:t>f⋅λ=v </a:t>
            </a:r>
            <a:r>
              <a:rPr lang="en" sz="1300">
                <a:solidFill>
                  <a:srgbClr val="FF0000"/>
                </a:solidFill>
              </a:rPr>
              <a:t>    trong đó:  f: là tần số,  λ: là bước sóng, v:là vận tốc sóng trong môi trường truyền.</a:t>
            </a:r>
            <a:endParaRPr sz="130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4"/>
          <p:cNvPicPr preferRelativeResize="0"/>
          <p:nvPr/>
        </p:nvPicPr>
        <p:blipFill>
          <a:blip r:embed="rId3">
            <a:alphaModFix/>
          </a:blip>
          <a:stretch>
            <a:fillRect/>
          </a:stretch>
        </p:blipFill>
        <p:spPr>
          <a:xfrm>
            <a:off x="0" y="93425"/>
            <a:ext cx="6300501" cy="4416715"/>
          </a:xfrm>
          <a:prstGeom prst="rect">
            <a:avLst/>
          </a:prstGeom>
          <a:noFill/>
          <a:ln>
            <a:noFill/>
          </a:ln>
        </p:spPr>
      </p:pic>
      <p:graphicFrame>
        <p:nvGraphicFramePr>
          <p:cNvPr id="317" name="Google Shape;317;p54"/>
          <p:cNvGraphicFramePr/>
          <p:nvPr/>
        </p:nvGraphicFramePr>
        <p:xfrm>
          <a:off x="6359588" y="399038"/>
          <a:ext cx="3000000" cy="3000000"/>
        </p:xfrm>
        <a:graphic>
          <a:graphicData uri="http://schemas.openxmlformats.org/drawingml/2006/table">
            <a:tbl>
              <a:tblPr>
                <a:noFill/>
                <a:tableStyleId>{A9F6CCBD-C98D-4DB1-8AD3-758DB02B40D2}</a:tableStyleId>
              </a:tblPr>
              <a:tblGrid>
                <a:gridCol w="863100"/>
                <a:gridCol w="1077175"/>
                <a:gridCol w="903225"/>
              </a:tblGrid>
              <a:tr h="180225">
                <a:tc>
                  <a:txBody>
                    <a:bodyPr/>
                    <a:lstStyle/>
                    <a:p>
                      <a:pPr indent="0" lvl="0" marL="25400" marR="25400" rtl="0" algn="ctr">
                        <a:lnSpc>
                          <a:spcPct val="100000"/>
                        </a:lnSpc>
                        <a:spcBef>
                          <a:spcPts val="0"/>
                        </a:spcBef>
                        <a:spcAft>
                          <a:spcPts val="0"/>
                        </a:spcAft>
                        <a:buNone/>
                      </a:pPr>
                      <a:r>
                        <a:rPr lang="en" sz="800">
                          <a:solidFill>
                            <a:srgbClr val="800000"/>
                          </a:solidFill>
                          <a:latin typeface="Trebuchet MS"/>
                          <a:ea typeface="Trebuchet MS"/>
                          <a:cs typeface="Trebuchet MS"/>
                          <a:sym typeface="Trebuchet MS"/>
                        </a:rPr>
                        <a:t>Type of Radiation</a:t>
                      </a:r>
                      <a:endParaRPr sz="800">
                        <a:solidFill>
                          <a:srgbClr val="800000"/>
                        </a:solidFill>
                        <a:latin typeface="Trebuchet MS"/>
                        <a:ea typeface="Trebuchet MS"/>
                        <a:cs typeface="Trebuchet MS"/>
                        <a:sym typeface="Trebuchet MS"/>
                      </a:endParaRPr>
                    </a:p>
                  </a:txBody>
                  <a:tcPr marT="19050" marB="19050" marR="19050" marL="19050"/>
                </a:tc>
                <a:tc>
                  <a:txBody>
                    <a:bodyPr/>
                    <a:lstStyle/>
                    <a:p>
                      <a:pPr indent="0" lvl="0" marL="25400" marR="25400" rtl="0" algn="ctr">
                        <a:lnSpc>
                          <a:spcPct val="100000"/>
                        </a:lnSpc>
                        <a:spcBef>
                          <a:spcPts val="0"/>
                        </a:spcBef>
                        <a:spcAft>
                          <a:spcPts val="0"/>
                        </a:spcAft>
                        <a:buNone/>
                      </a:pPr>
                      <a:r>
                        <a:rPr lang="en" sz="800">
                          <a:solidFill>
                            <a:srgbClr val="800000"/>
                          </a:solidFill>
                          <a:latin typeface="Trebuchet MS"/>
                          <a:ea typeface="Trebuchet MS"/>
                          <a:cs typeface="Trebuchet MS"/>
                          <a:sym typeface="Trebuchet MS"/>
                        </a:rPr>
                        <a:t>Frequency Range (Hz)</a:t>
                      </a:r>
                      <a:endParaRPr sz="800">
                        <a:solidFill>
                          <a:srgbClr val="800000"/>
                        </a:solidFill>
                        <a:latin typeface="Trebuchet MS"/>
                        <a:ea typeface="Trebuchet MS"/>
                        <a:cs typeface="Trebuchet MS"/>
                        <a:sym typeface="Trebuchet MS"/>
                      </a:endParaRPr>
                    </a:p>
                  </a:txBody>
                  <a:tcPr marT="19050" marB="19050" marR="19050" marL="19050"/>
                </a:tc>
                <a:tc>
                  <a:txBody>
                    <a:bodyPr/>
                    <a:lstStyle/>
                    <a:p>
                      <a:pPr indent="0" lvl="0" marL="25400" marR="25400" rtl="0" algn="ctr">
                        <a:lnSpc>
                          <a:spcPct val="100000"/>
                        </a:lnSpc>
                        <a:spcBef>
                          <a:spcPts val="0"/>
                        </a:spcBef>
                        <a:spcAft>
                          <a:spcPts val="0"/>
                        </a:spcAft>
                        <a:buNone/>
                      </a:pPr>
                      <a:r>
                        <a:rPr lang="en" sz="800">
                          <a:solidFill>
                            <a:srgbClr val="800000"/>
                          </a:solidFill>
                          <a:latin typeface="Trebuchet MS"/>
                          <a:ea typeface="Trebuchet MS"/>
                          <a:cs typeface="Trebuchet MS"/>
                          <a:sym typeface="Trebuchet MS"/>
                        </a:rPr>
                        <a:t>Wavelength Range</a:t>
                      </a:r>
                      <a:endParaRPr sz="800">
                        <a:solidFill>
                          <a:srgbClr val="800000"/>
                        </a:solidFill>
                        <a:latin typeface="Trebuchet MS"/>
                        <a:ea typeface="Trebuchet MS"/>
                        <a:cs typeface="Trebuchet MS"/>
                        <a:sym typeface="Trebuchet MS"/>
                      </a:endParaRPr>
                    </a:p>
                  </a:txBody>
                  <a:tcPr marT="19050" marB="19050" marR="19050" marL="19050"/>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gamma-rays</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10</a:t>
                      </a:r>
                      <a:r>
                        <a:rPr baseline="30000" lang="en" sz="800">
                          <a:latin typeface="Trebuchet MS"/>
                          <a:ea typeface="Trebuchet MS"/>
                          <a:cs typeface="Trebuchet MS"/>
                          <a:sym typeface="Trebuchet MS"/>
                        </a:rPr>
                        <a:t>20 </a:t>
                      </a:r>
                      <a:r>
                        <a:rPr lang="en" sz="800">
                          <a:latin typeface="Trebuchet MS"/>
                          <a:ea typeface="Trebuchet MS"/>
                          <a:cs typeface="Trebuchet MS"/>
                          <a:sym typeface="Trebuchet MS"/>
                        </a:rPr>
                        <a:t>- 10</a:t>
                      </a:r>
                      <a:r>
                        <a:rPr baseline="30000" lang="en" sz="800">
                          <a:latin typeface="Trebuchet MS"/>
                          <a:ea typeface="Trebuchet MS"/>
                          <a:cs typeface="Trebuchet MS"/>
                          <a:sym typeface="Trebuchet MS"/>
                        </a:rPr>
                        <a:t>24</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&lt; 10</a:t>
                      </a:r>
                      <a:r>
                        <a:rPr baseline="30000" lang="en" sz="800">
                          <a:latin typeface="Trebuchet MS"/>
                          <a:ea typeface="Trebuchet MS"/>
                          <a:cs typeface="Trebuchet MS"/>
                          <a:sym typeface="Trebuchet MS"/>
                        </a:rPr>
                        <a:t>-12 </a:t>
                      </a:r>
                      <a:r>
                        <a:rPr lang="en" sz="800">
                          <a:latin typeface="Trebuchet MS"/>
                          <a:ea typeface="Trebuchet MS"/>
                          <a:cs typeface="Trebuchet MS"/>
                          <a:sym typeface="Trebuchet MS"/>
                        </a:rPr>
                        <a:t>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x-rays</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10</a:t>
                      </a:r>
                      <a:r>
                        <a:rPr baseline="30000" lang="en" sz="800">
                          <a:latin typeface="Trebuchet MS"/>
                          <a:ea typeface="Trebuchet MS"/>
                          <a:cs typeface="Trebuchet MS"/>
                          <a:sym typeface="Trebuchet MS"/>
                        </a:rPr>
                        <a:t>17 </a:t>
                      </a:r>
                      <a:r>
                        <a:rPr lang="en" sz="800">
                          <a:latin typeface="Trebuchet MS"/>
                          <a:ea typeface="Trebuchet MS"/>
                          <a:cs typeface="Trebuchet MS"/>
                          <a:sym typeface="Trebuchet MS"/>
                        </a:rPr>
                        <a:t>- 10</a:t>
                      </a:r>
                      <a:r>
                        <a:rPr baseline="30000" lang="en" sz="800">
                          <a:latin typeface="Trebuchet MS"/>
                          <a:ea typeface="Trebuchet MS"/>
                          <a:cs typeface="Trebuchet MS"/>
                          <a:sym typeface="Trebuchet MS"/>
                        </a:rPr>
                        <a:t>20</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 nm - 1 pm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ultraviolet</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10</a:t>
                      </a:r>
                      <a:r>
                        <a:rPr baseline="30000" lang="en" sz="800">
                          <a:latin typeface="Trebuchet MS"/>
                          <a:ea typeface="Trebuchet MS"/>
                          <a:cs typeface="Trebuchet MS"/>
                          <a:sym typeface="Trebuchet MS"/>
                        </a:rPr>
                        <a:t>15 </a:t>
                      </a:r>
                      <a:r>
                        <a:rPr lang="en" sz="800">
                          <a:latin typeface="Trebuchet MS"/>
                          <a:ea typeface="Trebuchet MS"/>
                          <a:cs typeface="Trebuchet MS"/>
                          <a:sym typeface="Trebuchet MS"/>
                        </a:rPr>
                        <a:t>- 10</a:t>
                      </a:r>
                      <a:r>
                        <a:rPr baseline="30000" lang="en" sz="800">
                          <a:latin typeface="Trebuchet MS"/>
                          <a:ea typeface="Trebuchet MS"/>
                          <a:cs typeface="Trebuchet MS"/>
                          <a:sym typeface="Trebuchet MS"/>
                        </a:rPr>
                        <a:t>17</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400 nm - 1 nm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visible</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4 - 7.5*10</a:t>
                      </a:r>
                      <a:r>
                        <a:rPr baseline="30000" lang="en" sz="800">
                          <a:latin typeface="Trebuchet MS"/>
                          <a:ea typeface="Trebuchet MS"/>
                          <a:cs typeface="Trebuchet MS"/>
                          <a:sym typeface="Trebuchet MS"/>
                        </a:rPr>
                        <a:t>14</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750 nm - 400 nm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near-infrared</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1*10</a:t>
                      </a:r>
                      <a:r>
                        <a:rPr baseline="30000" lang="en" sz="800">
                          <a:latin typeface="Trebuchet MS"/>
                          <a:ea typeface="Trebuchet MS"/>
                          <a:cs typeface="Trebuchet MS"/>
                          <a:sym typeface="Trebuchet MS"/>
                        </a:rPr>
                        <a:t>14 </a:t>
                      </a:r>
                      <a:r>
                        <a:rPr lang="en" sz="800">
                          <a:latin typeface="Trebuchet MS"/>
                          <a:ea typeface="Trebuchet MS"/>
                          <a:cs typeface="Trebuchet MS"/>
                          <a:sym typeface="Trebuchet MS"/>
                        </a:rPr>
                        <a:t>- 4*10</a:t>
                      </a:r>
                      <a:r>
                        <a:rPr baseline="30000" lang="en" sz="800">
                          <a:latin typeface="Trebuchet MS"/>
                          <a:ea typeface="Trebuchet MS"/>
                          <a:cs typeface="Trebuchet MS"/>
                          <a:sym typeface="Trebuchet MS"/>
                        </a:rPr>
                        <a:t>14</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2.5 μm - 750 nm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infrared</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10</a:t>
                      </a:r>
                      <a:r>
                        <a:rPr baseline="30000" lang="en" sz="800">
                          <a:latin typeface="Trebuchet MS"/>
                          <a:ea typeface="Trebuchet MS"/>
                          <a:cs typeface="Trebuchet MS"/>
                          <a:sym typeface="Trebuchet MS"/>
                        </a:rPr>
                        <a:t>13 </a:t>
                      </a:r>
                      <a:r>
                        <a:rPr lang="en" sz="800">
                          <a:latin typeface="Trebuchet MS"/>
                          <a:ea typeface="Trebuchet MS"/>
                          <a:cs typeface="Trebuchet MS"/>
                          <a:sym typeface="Trebuchet MS"/>
                        </a:rPr>
                        <a:t>- 10</a:t>
                      </a:r>
                      <a:r>
                        <a:rPr baseline="30000" lang="en" sz="800">
                          <a:latin typeface="Trebuchet MS"/>
                          <a:ea typeface="Trebuchet MS"/>
                          <a:cs typeface="Trebuchet MS"/>
                          <a:sym typeface="Trebuchet MS"/>
                        </a:rPr>
                        <a:t>14</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25 μm - 2.5 μm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microwaves</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3*10</a:t>
                      </a:r>
                      <a:r>
                        <a:rPr baseline="30000" lang="en" sz="800">
                          <a:latin typeface="Trebuchet MS"/>
                          <a:ea typeface="Trebuchet MS"/>
                          <a:cs typeface="Trebuchet MS"/>
                          <a:sym typeface="Trebuchet MS"/>
                        </a:rPr>
                        <a:t>11 </a:t>
                      </a:r>
                      <a:r>
                        <a:rPr lang="en" sz="800">
                          <a:latin typeface="Trebuchet MS"/>
                          <a:ea typeface="Trebuchet MS"/>
                          <a:cs typeface="Trebuchet MS"/>
                          <a:sym typeface="Trebuchet MS"/>
                        </a:rPr>
                        <a:t>- 10</a:t>
                      </a:r>
                      <a:r>
                        <a:rPr baseline="30000" lang="en" sz="800">
                          <a:latin typeface="Trebuchet MS"/>
                          <a:ea typeface="Trebuchet MS"/>
                          <a:cs typeface="Trebuchet MS"/>
                          <a:sym typeface="Trebuchet MS"/>
                        </a:rPr>
                        <a:t>13</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 mm - 25 μm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radio waves</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&lt; 3*10</a:t>
                      </a:r>
                      <a:r>
                        <a:rPr baseline="30000" lang="en" sz="800">
                          <a:latin typeface="Trebuchet MS"/>
                          <a:ea typeface="Trebuchet MS"/>
                          <a:cs typeface="Trebuchet MS"/>
                          <a:sym typeface="Trebuchet MS"/>
                        </a:rPr>
                        <a:t>11</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&gt; 1 mm</a:t>
                      </a:r>
                      <a:endParaRPr sz="800">
                        <a:latin typeface="Trebuchet MS"/>
                        <a:ea typeface="Trebuchet MS"/>
                        <a:cs typeface="Trebuchet MS"/>
                        <a:sym typeface="Trebuchet MS"/>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aphicFrame>
        <p:nvGraphicFramePr>
          <p:cNvPr id="322" name="Google Shape;322;p55"/>
          <p:cNvGraphicFramePr/>
          <p:nvPr/>
        </p:nvGraphicFramePr>
        <p:xfrm>
          <a:off x="2547938" y="1235513"/>
          <a:ext cx="3000000" cy="3000000"/>
        </p:xfrm>
        <a:graphic>
          <a:graphicData uri="http://schemas.openxmlformats.org/drawingml/2006/table">
            <a:tbl>
              <a:tblPr>
                <a:noFill/>
                <a:tableStyleId>{A9F6CCBD-C98D-4DB1-8AD3-758DB02B40D2}</a:tableStyleId>
              </a:tblPr>
              <a:tblGrid>
                <a:gridCol w="863100"/>
                <a:gridCol w="1077175"/>
                <a:gridCol w="903225"/>
              </a:tblGrid>
              <a:tr h="180225">
                <a:tc>
                  <a:txBody>
                    <a:bodyPr/>
                    <a:lstStyle/>
                    <a:p>
                      <a:pPr indent="0" lvl="0" marL="25400" marR="25400" rtl="0" algn="ctr">
                        <a:lnSpc>
                          <a:spcPct val="100000"/>
                        </a:lnSpc>
                        <a:spcBef>
                          <a:spcPts val="0"/>
                        </a:spcBef>
                        <a:spcAft>
                          <a:spcPts val="0"/>
                        </a:spcAft>
                        <a:buNone/>
                      </a:pPr>
                      <a:r>
                        <a:rPr lang="en" sz="800">
                          <a:solidFill>
                            <a:srgbClr val="800000"/>
                          </a:solidFill>
                          <a:latin typeface="Trebuchet MS"/>
                          <a:ea typeface="Trebuchet MS"/>
                          <a:cs typeface="Trebuchet MS"/>
                          <a:sym typeface="Trebuchet MS"/>
                        </a:rPr>
                        <a:t>Type of Radiation</a:t>
                      </a:r>
                      <a:endParaRPr sz="800">
                        <a:solidFill>
                          <a:srgbClr val="800000"/>
                        </a:solidFill>
                        <a:latin typeface="Trebuchet MS"/>
                        <a:ea typeface="Trebuchet MS"/>
                        <a:cs typeface="Trebuchet MS"/>
                        <a:sym typeface="Trebuchet MS"/>
                      </a:endParaRPr>
                    </a:p>
                  </a:txBody>
                  <a:tcPr marT="19050" marB="19050" marR="19050" marL="19050"/>
                </a:tc>
                <a:tc>
                  <a:txBody>
                    <a:bodyPr/>
                    <a:lstStyle/>
                    <a:p>
                      <a:pPr indent="0" lvl="0" marL="25400" marR="25400" rtl="0" algn="ctr">
                        <a:lnSpc>
                          <a:spcPct val="100000"/>
                        </a:lnSpc>
                        <a:spcBef>
                          <a:spcPts val="0"/>
                        </a:spcBef>
                        <a:spcAft>
                          <a:spcPts val="0"/>
                        </a:spcAft>
                        <a:buNone/>
                      </a:pPr>
                      <a:r>
                        <a:rPr lang="en" sz="800">
                          <a:solidFill>
                            <a:srgbClr val="800000"/>
                          </a:solidFill>
                          <a:latin typeface="Trebuchet MS"/>
                          <a:ea typeface="Trebuchet MS"/>
                          <a:cs typeface="Trebuchet MS"/>
                          <a:sym typeface="Trebuchet MS"/>
                        </a:rPr>
                        <a:t>Frequency Range (Hz)</a:t>
                      </a:r>
                      <a:endParaRPr sz="800">
                        <a:solidFill>
                          <a:srgbClr val="800000"/>
                        </a:solidFill>
                        <a:latin typeface="Trebuchet MS"/>
                        <a:ea typeface="Trebuchet MS"/>
                        <a:cs typeface="Trebuchet MS"/>
                        <a:sym typeface="Trebuchet MS"/>
                      </a:endParaRPr>
                    </a:p>
                  </a:txBody>
                  <a:tcPr marT="19050" marB="19050" marR="19050" marL="19050"/>
                </a:tc>
                <a:tc>
                  <a:txBody>
                    <a:bodyPr/>
                    <a:lstStyle/>
                    <a:p>
                      <a:pPr indent="0" lvl="0" marL="25400" marR="25400" rtl="0" algn="ctr">
                        <a:lnSpc>
                          <a:spcPct val="100000"/>
                        </a:lnSpc>
                        <a:spcBef>
                          <a:spcPts val="0"/>
                        </a:spcBef>
                        <a:spcAft>
                          <a:spcPts val="0"/>
                        </a:spcAft>
                        <a:buNone/>
                      </a:pPr>
                      <a:r>
                        <a:rPr lang="en" sz="800">
                          <a:solidFill>
                            <a:srgbClr val="800000"/>
                          </a:solidFill>
                          <a:latin typeface="Trebuchet MS"/>
                          <a:ea typeface="Trebuchet MS"/>
                          <a:cs typeface="Trebuchet MS"/>
                          <a:sym typeface="Trebuchet MS"/>
                        </a:rPr>
                        <a:t>Wavelength Range</a:t>
                      </a:r>
                      <a:endParaRPr sz="800">
                        <a:solidFill>
                          <a:srgbClr val="800000"/>
                        </a:solidFill>
                        <a:latin typeface="Trebuchet MS"/>
                        <a:ea typeface="Trebuchet MS"/>
                        <a:cs typeface="Trebuchet MS"/>
                        <a:sym typeface="Trebuchet MS"/>
                      </a:endParaRPr>
                    </a:p>
                  </a:txBody>
                  <a:tcPr marT="19050" marB="19050" marR="19050" marL="19050"/>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gamma-rays</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10</a:t>
                      </a:r>
                      <a:r>
                        <a:rPr baseline="30000" lang="en" sz="800">
                          <a:latin typeface="Trebuchet MS"/>
                          <a:ea typeface="Trebuchet MS"/>
                          <a:cs typeface="Trebuchet MS"/>
                          <a:sym typeface="Trebuchet MS"/>
                        </a:rPr>
                        <a:t>20 </a:t>
                      </a:r>
                      <a:r>
                        <a:rPr lang="en" sz="800">
                          <a:latin typeface="Trebuchet MS"/>
                          <a:ea typeface="Trebuchet MS"/>
                          <a:cs typeface="Trebuchet MS"/>
                          <a:sym typeface="Trebuchet MS"/>
                        </a:rPr>
                        <a:t>- 10</a:t>
                      </a:r>
                      <a:r>
                        <a:rPr baseline="30000" lang="en" sz="800">
                          <a:latin typeface="Trebuchet MS"/>
                          <a:ea typeface="Trebuchet MS"/>
                          <a:cs typeface="Trebuchet MS"/>
                          <a:sym typeface="Trebuchet MS"/>
                        </a:rPr>
                        <a:t>24</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&lt; 10</a:t>
                      </a:r>
                      <a:r>
                        <a:rPr baseline="30000" lang="en" sz="800">
                          <a:latin typeface="Trebuchet MS"/>
                          <a:ea typeface="Trebuchet MS"/>
                          <a:cs typeface="Trebuchet MS"/>
                          <a:sym typeface="Trebuchet MS"/>
                        </a:rPr>
                        <a:t>-12 </a:t>
                      </a:r>
                      <a:r>
                        <a:rPr lang="en" sz="800">
                          <a:latin typeface="Trebuchet MS"/>
                          <a:ea typeface="Trebuchet MS"/>
                          <a:cs typeface="Trebuchet MS"/>
                          <a:sym typeface="Trebuchet MS"/>
                        </a:rPr>
                        <a:t>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x-rays</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10</a:t>
                      </a:r>
                      <a:r>
                        <a:rPr baseline="30000" lang="en" sz="800">
                          <a:latin typeface="Trebuchet MS"/>
                          <a:ea typeface="Trebuchet MS"/>
                          <a:cs typeface="Trebuchet MS"/>
                          <a:sym typeface="Trebuchet MS"/>
                        </a:rPr>
                        <a:t>17 </a:t>
                      </a:r>
                      <a:r>
                        <a:rPr lang="en" sz="800">
                          <a:latin typeface="Trebuchet MS"/>
                          <a:ea typeface="Trebuchet MS"/>
                          <a:cs typeface="Trebuchet MS"/>
                          <a:sym typeface="Trebuchet MS"/>
                        </a:rPr>
                        <a:t>- 10</a:t>
                      </a:r>
                      <a:r>
                        <a:rPr baseline="30000" lang="en" sz="800">
                          <a:latin typeface="Trebuchet MS"/>
                          <a:ea typeface="Trebuchet MS"/>
                          <a:cs typeface="Trebuchet MS"/>
                          <a:sym typeface="Trebuchet MS"/>
                        </a:rPr>
                        <a:t>20</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 nm - 1 pm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ultraviolet</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10</a:t>
                      </a:r>
                      <a:r>
                        <a:rPr baseline="30000" lang="en" sz="800">
                          <a:latin typeface="Trebuchet MS"/>
                          <a:ea typeface="Trebuchet MS"/>
                          <a:cs typeface="Trebuchet MS"/>
                          <a:sym typeface="Trebuchet MS"/>
                        </a:rPr>
                        <a:t>15 </a:t>
                      </a:r>
                      <a:r>
                        <a:rPr lang="en" sz="800">
                          <a:latin typeface="Trebuchet MS"/>
                          <a:ea typeface="Trebuchet MS"/>
                          <a:cs typeface="Trebuchet MS"/>
                          <a:sym typeface="Trebuchet MS"/>
                        </a:rPr>
                        <a:t>- 10</a:t>
                      </a:r>
                      <a:r>
                        <a:rPr baseline="30000" lang="en" sz="800">
                          <a:latin typeface="Trebuchet MS"/>
                          <a:ea typeface="Trebuchet MS"/>
                          <a:cs typeface="Trebuchet MS"/>
                          <a:sym typeface="Trebuchet MS"/>
                        </a:rPr>
                        <a:t>17</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400 nm - 1 nm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visible</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4 - 7.5*10</a:t>
                      </a:r>
                      <a:r>
                        <a:rPr baseline="30000" lang="en" sz="800">
                          <a:latin typeface="Trebuchet MS"/>
                          <a:ea typeface="Trebuchet MS"/>
                          <a:cs typeface="Trebuchet MS"/>
                          <a:sym typeface="Trebuchet MS"/>
                        </a:rPr>
                        <a:t>14</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750 nm - 400 nm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near-infrared</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1*10</a:t>
                      </a:r>
                      <a:r>
                        <a:rPr baseline="30000" lang="en" sz="800">
                          <a:latin typeface="Trebuchet MS"/>
                          <a:ea typeface="Trebuchet MS"/>
                          <a:cs typeface="Trebuchet MS"/>
                          <a:sym typeface="Trebuchet MS"/>
                        </a:rPr>
                        <a:t>14 </a:t>
                      </a:r>
                      <a:r>
                        <a:rPr lang="en" sz="800">
                          <a:latin typeface="Trebuchet MS"/>
                          <a:ea typeface="Trebuchet MS"/>
                          <a:cs typeface="Trebuchet MS"/>
                          <a:sym typeface="Trebuchet MS"/>
                        </a:rPr>
                        <a:t>- 4*10</a:t>
                      </a:r>
                      <a:r>
                        <a:rPr baseline="30000" lang="en" sz="800">
                          <a:latin typeface="Trebuchet MS"/>
                          <a:ea typeface="Trebuchet MS"/>
                          <a:cs typeface="Trebuchet MS"/>
                          <a:sym typeface="Trebuchet MS"/>
                        </a:rPr>
                        <a:t>14</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2.5 μm - 750 nm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infrared</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10</a:t>
                      </a:r>
                      <a:r>
                        <a:rPr baseline="30000" lang="en" sz="800">
                          <a:latin typeface="Trebuchet MS"/>
                          <a:ea typeface="Trebuchet MS"/>
                          <a:cs typeface="Trebuchet MS"/>
                          <a:sym typeface="Trebuchet MS"/>
                        </a:rPr>
                        <a:t>13 </a:t>
                      </a:r>
                      <a:r>
                        <a:rPr lang="en" sz="800">
                          <a:latin typeface="Trebuchet MS"/>
                          <a:ea typeface="Trebuchet MS"/>
                          <a:cs typeface="Trebuchet MS"/>
                          <a:sym typeface="Trebuchet MS"/>
                        </a:rPr>
                        <a:t>- 10</a:t>
                      </a:r>
                      <a:r>
                        <a:rPr baseline="30000" lang="en" sz="800">
                          <a:latin typeface="Trebuchet MS"/>
                          <a:ea typeface="Trebuchet MS"/>
                          <a:cs typeface="Trebuchet MS"/>
                          <a:sym typeface="Trebuchet MS"/>
                        </a:rPr>
                        <a:t>14</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25 μm - 2.5 μm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microwaves</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3*10</a:t>
                      </a:r>
                      <a:r>
                        <a:rPr baseline="30000" lang="en" sz="800">
                          <a:latin typeface="Trebuchet MS"/>
                          <a:ea typeface="Trebuchet MS"/>
                          <a:cs typeface="Trebuchet MS"/>
                          <a:sym typeface="Trebuchet MS"/>
                        </a:rPr>
                        <a:t>11 </a:t>
                      </a:r>
                      <a:r>
                        <a:rPr lang="en" sz="800">
                          <a:latin typeface="Trebuchet MS"/>
                          <a:ea typeface="Trebuchet MS"/>
                          <a:cs typeface="Trebuchet MS"/>
                          <a:sym typeface="Trebuchet MS"/>
                        </a:rPr>
                        <a:t>- 10</a:t>
                      </a:r>
                      <a:r>
                        <a:rPr baseline="30000" lang="en" sz="800">
                          <a:latin typeface="Trebuchet MS"/>
                          <a:ea typeface="Trebuchet MS"/>
                          <a:cs typeface="Trebuchet MS"/>
                          <a:sym typeface="Trebuchet MS"/>
                        </a:rPr>
                        <a:t>13</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1 mm - 25 μm</a:t>
                      </a:r>
                      <a:endParaRPr sz="800">
                        <a:latin typeface="Trebuchet MS"/>
                        <a:ea typeface="Trebuchet MS"/>
                        <a:cs typeface="Trebuchet MS"/>
                        <a:sym typeface="Trebuchet MS"/>
                      </a:endParaRPr>
                    </a:p>
                  </a:txBody>
                  <a:tcPr marT="91425" marB="91425" marR="91425" marL="91425"/>
                </a:tc>
              </a:tr>
              <a:tr h="262425">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radio waves</a:t>
                      </a:r>
                      <a:endParaRPr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&lt; 3*10</a:t>
                      </a:r>
                      <a:r>
                        <a:rPr baseline="30000" lang="en" sz="800">
                          <a:latin typeface="Trebuchet MS"/>
                          <a:ea typeface="Trebuchet MS"/>
                          <a:cs typeface="Trebuchet MS"/>
                          <a:sym typeface="Trebuchet MS"/>
                        </a:rPr>
                        <a:t>11</a:t>
                      </a:r>
                      <a:endParaRPr baseline="30000" sz="800">
                        <a:latin typeface="Trebuchet MS"/>
                        <a:ea typeface="Trebuchet MS"/>
                        <a:cs typeface="Trebuchet MS"/>
                        <a:sym typeface="Trebuchet MS"/>
                      </a:endParaRPr>
                    </a:p>
                  </a:txBody>
                  <a:tcPr marT="91425" marB="91425" marR="91425" marL="91425"/>
                </a:tc>
                <a:tc>
                  <a:txBody>
                    <a:bodyPr/>
                    <a:lstStyle/>
                    <a:p>
                      <a:pPr indent="0" lvl="0" marL="25400" marR="25400" rtl="0" algn="l">
                        <a:lnSpc>
                          <a:spcPct val="100000"/>
                        </a:lnSpc>
                        <a:spcBef>
                          <a:spcPts val="0"/>
                        </a:spcBef>
                        <a:spcAft>
                          <a:spcPts val="0"/>
                        </a:spcAft>
                        <a:buNone/>
                      </a:pPr>
                      <a:r>
                        <a:rPr lang="en" sz="800">
                          <a:latin typeface="Trebuchet MS"/>
                          <a:ea typeface="Trebuchet MS"/>
                          <a:cs typeface="Trebuchet MS"/>
                          <a:sym typeface="Trebuchet MS"/>
                        </a:rPr>
                        <a:t>&gt; 1 mm</a:t>
                      </a:r>
                      <a:endParaRPr sz="800">
                        <a:latin typeface="Trebuchet MS"/>
                        <a:ea typeface="Trebuchet MS"/>
                        <a:cs typeface="Trebuchet MS"/>
                        <a:sym typeface="Trebuchet MS"/>
                      </a:endParaRPr>
                    </a:p>
                  </a:txBody>
                  <a:tcPr marT="91425" marB="91425" marR="91425" marL="91425"/>
                </a:tc>
              </a:tr>
            </a:tbl>
          </a:graphicData>
        </a:graphic>
      </p:graphicFrame>
      <p:pic>
        <p:nvPicPr>
          <p:cNvPr id="323" name="Google Shape;323;p55"/>
          <p:cNvPicPr preferRelativeResize="0"/>
          <p:nvPr/>
        </p:nvPicPr>
        <p:blipFill>
          <a:blip r:embed="rId3">
            <a:alphaModFix/>
          </a:blip>
          <a:stretch>
            <a:fillRect/>
          </a:stretch>
        </p:blipFill>
        <p:spPr>
          <a:xfrm>
            <a:off x="79900" y="478100"/>
            <a:ext cx="8984200" cy="4093001"/>
          </a:xfrm>
          <a:prstGeom prst="rect">
            <a:avLst/>
          </a:prstGeom>
          <a:noFill/>
          <a:ln>
            <a:noFill/>
          </a:ln>
        </p:spPr>
      </p:pic>
      <p:sp>
        <p:nvSpPr>
          <p:cNvPr id="324" name="Google Shape;324;p55"/>
          <p:cNvSpPr txBox="1"/>
          <p:nvPr/>
        </p:nvSpPr>
        <p:spPr>
          <a:xfrm>
            <a:off x="0" y="0"/>
            <a:ext cx="7094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rPr>
              <a:t>Tần số cao: xuyên qua vật cản, chất lượng dịch vụ tốt hơn</a:t>
            </a:r>
            <a:endParaRPr b="1" sz="1800">
              <a:solidFill>
                <a:srgbClr val="FF0000"/>
              </a:solidFill>
            </a:endParaRPr>
          </a:p>
          <a:p>
            <a:pPr indent="0" lvl="0" marL="0" rtl="0" algn="l">
              <a:spcBef>
                <a:spcPts val="0"/>
              </a:spcBef>
              <a:spcAft>
                <a:spcPts val="0"/>
              </a:spcAft>
              <a:buNone/>
            </a:pPr>
            <a:r>
              <a:rPr b="1" lang="en" sz="1800">
                <a:solidFill>
                  <a:srgbClr val="FF0000"/>
                </a:solidFill>
              </a:rPr>
              <a:t>Tần số thấp: có thể di chuyển xa hơn</a:t>
            </a:r>
            <a:endParaRPr b="1" sz="18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6"/>
          <p:cNvPicPr preferRelativeResize="0"/>
          <p:nvPr/>
        </p:nvPicPr>
        <p:blipFill>
          <a:blip r:embed="rId3">
            <a:alphaModFix/>
          </a:blip>
          <a:stretch>
            <a:fillRect/>
          </a:stretch>
        </p:blipFill>
        <p:spPr>
          <a:xfrm>
            <a:off x="241075" y="1118538"/>
            <a:ext cx="8839201" cy="2581235"/>
          </a:xfrm>
          <a:prstGeom prst="rect">
            <a:avLst/>
          </a:prstGeom>
          <a:noFill/>
          <a:ln>
            <a:noFill/>
          </a:ln>
        </p:spPr>
      </p:pic>
      <p:cxnSp>
        <p:nvCxnSpPr>
          <p:cNvPr id="330" name="Google Shape;330;p56"/>
          <p:cNvCxnSpPr/>
          <p:nvPr/>
        </p:nvCxnSpPr>
        <p:spPr>
          <a:xfrm flipH="1">
            <a:off x="657600" y="2749100"/>
            <a:ext cx="7500" cy="1433700"/>
          </a:xfrm>
          <a:prstGeom prst="straightConnector1">
            <a:avLst/>
          </a:prstGeom>
          <a:noFill/>
          <a:ln cap="flat" cmpd="sng" w="9525">
            <a:solidFill>
              <a:srgbClr val="4C1130"/>
            </a:solidFill>
            <a:prstDash val="solid"/>
            <a:round/>
            <a:headEnd len="med" w="med" type="none"/>
            <a:tailEnd len="med" w="med" type="none"/>
          </a:ln>
        </p:spPr>
      </p:cxnSp>
      <p:cxnSp>
        <p:nvCxnSpPr>
          <p:cNvPr id="331" name="Google Shape;331;p56"/>
          <p:cNvCxnSpPr/>
          <p:nvPr/>
        </p:nvCxnSpPr>
        <p:spPr>
          <a:xfrm flipH="1">
            <a:off x="987350" y="2749100"/>
            <a:ext cx="7500" cy="1433700"/>
          </a:xfrm>
          <a:prstGeom prst="straightConnector1">
            <a:avLst/>
          </a:prstGeom>
          <a:noFill/>
          <a:ln cap="flat" cmpd="sng" w="9525">
            <a:solidFill>
              <a:srgbClr val="4C1130"/>
            </a:solidFill>
            <a:prstDash val="solid"/>
            <a:round/>
            <a:headEnd len="med" w="med" type="none"/>
            <a:tailEnd len="med" w="med" type="none"/>
          </a:ln>
        </p:spPr>
      </p:cxnSp>
      <p:sp>
        <p:nvSpPr>
          <p:cNvPr id="332" name="Google Shape;332;p56"/>
          <p:cNvSpPr txBox="1"/>
          <p:nvPr/>
        </p:nvSpPr>
        <p:spPr>
          <a:xfrm>
            <a:off x="517325" y="4241925"/>
            <a:ext cx="65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5MHz</a:t>
            </a:r>
            <a:endParaRPr sz="1300">
              <a:solidFill>
                <a:schemeClr val="dk2"/>
              </a:solidFill>
            </a:endParaRPr>
          </a:p>
        </p:txBody>
      </p:sp>
      <p:sp>
        <p:nvSpPr>
          <p:cNvPr id="333" name="Google Shape;333;p56"/>
          <p:cNvSpPr txBox="1"/>
          <p:nvPr/>
        </p:nvSpPr>
        <p:spPr>
          <a:xfrm>
            <a:off x="5880475" y="59125"/>
            <a:ext cx="3199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Điện thoại di động, sóng viba, bluetooth…..</a:t>
            </a:r>
            <a:endParaRPr sz="1800">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57"/>
          <p:cNvPicPr preferRelativeResize="0"/>
          <p:nvPr/>
        </p:nvPicPr>
        <p:blipFill>
          <a:blip r:embed="rId3">
            <a:alphaModFix/>
          </a:blip>
          <a:stretch>
            <a:fillRect/>
          </a:stretch>
        </p:blipFill>
        <p:spPr>
          <a:xfrm>
            <a:off x="55679" y="1520725"/>
            <a:ext cx="8662497" cy="3622774"/>
          </a:xfrm>
          <a:prstGeom prst="rect">
            <a:avLst/>
          </a:prstGeom>
          <a:noFill/>
          <a:ln>
            <a:noFill/>
          </a:ln>
        </p:spPr>
      </p:pic>
      <p:sp>
        <p:nvSpPr>
          <p:cNvPr id="339" name="Google Shape;339;p57"/>
          <p:cNvSpPr txBox="1"/>
          <p:nvPr/>
        </p:nvSpPr>
        <p:spPr>
          <a:xfrm>
            <a:off x="0" y="0"/>
            <a:ext cx="8971500" cy="75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FF0000"/>
                </a:solidFill>
              </a:rPr>
              <a:t>UNII</a:t>
            </a:r>
            <a:r>
              <a:rPr b="1" lang="en" sz="1300">
                <a:solidFill>
                  <a:schemeClr val="dk2"/>
                </a:solidFill>
              </a:rPr>
              <a:t>: </a:t>
            </a:r>
            <a:r>
              <a:rPr b="1" lang="en" sz="1300">
                <a:solidFill>
                  <a:srgbClr val="555555"/>
                </a:solidFill>
                <a:highlight>
                  <a:srgbClr val="FFFFFF"/>
                </a:highlight>
              </a:rPr>
              <a:t>Unlicensed National Information Infrastructure:</a:t>
            </a:r>
            <a:r>
              <a:rPr b="1" i="1" lang="en" sz="1300">
                <a:solidFill>
                  <a:srgbClr val="FF0000"/>
                </a:solidFill>
                <a:highlight>
                  <a:srgbClr val="FFFFFF"/>
                </a:highlight>
              </a:rPr>
              <a:t>Cơ sở hạ tầng thông tin quốc gia không có giấy phép</a:t>
            </a:r>
            <a:endParaRPr b="1" i="1" sz="1300">
              <a:solidFill>
                <a:srgbClr val="FF0000"/>
              </a:solidFill>
              <a:highlight>
                <a:srgbClr val="FFFFFF"/>
              </a:highlight>
            </a:endParaRPr>
          </a:p>
          <a:p>
            <a:pPr indent="0" lvl="0" marL="0" rtl="0" algn="l">
              <a:spcBef>
                <a:spcPts val="1300"/>
              </a:spcBef>
              <a:spcAft>
                <a:spcPts val="1300"/>
              </a:spcAft>
              <a:buNone/>
            </a:pPr>
            <a:r>
              <a:rPr b="1" lang="en" sz="1300">
                <a:solidFill>
                  <a:srgbClr val="FF0000"/>
                </a:solidFill>
                <a:highlight>
                  <a:srgbClr val="FFFFFF"/>
                </a:highlight>
              </a:rPr>
              <a:t>ISM</a:t>
            </a:r>
            <a:r>
              <a:rPr b="1" lang="en" sz="1300">
                <a:solidFill>
                  <a:srgbClr val="555555"/>
                </a:solidFill>
                <a:highlight>
                  <a:srgbClr val="FFFFFF"/>
                </a:highlight>
              </a:rPr>
              <a:t> :  Industrial, Scientific and Medical: </a:t>
            </a:r>
            <a:r>
              <a:rPr b="1" lang="en" sz="1300">
                <a:solidFill>
                  <a:srgbClr val="FF0000"/>
                </a:solidFill>
                <a:highlight>
                  <a:srgbClr val="FFFFFF"/>
                </a:highlight>
              </a:rPr>
              <a:t>Công nghiệp, khoa học và y tế</a:t>
            </a:r>
            <a:endParaRPr sz="1800">
              <a:solidFill>
                <a:schemeClr val="dk2"/>
              </a:solidFill>
            </a:endParaRPr>
          </a:p>
        </p:txBody>
      </p:sp>
      <p:sp>
        <p:nvSpPr>
          <p:cNvPr id="340" name="Google Shape;340;p57"/>
          <p:cNvSpPr txBox="1"/>
          <p:nvPr/>
        </p:nvSpPr>
        <p:spPr>
          <a:xfrm>
            <a:off x="236500" y="1520725"/>
            <a:ext cx="960600" cy="2778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1200">
                <a:solidFill>
                  <a:srgbClr val="800000"/>
                </a:solidFill>
              </a:rPr>
              <a:t>Thiết bị trong nhà</a:t>
            </a:r>
            <a:endParaRPr sz="1200">
              <a:solidFill>
                <a:srgbClr val="800000"/>
              </a:solidFill>
            </a:endParaRPr>
          </a:p>
        </p:txBody>
      </p:sp>
      <p:sp>
        <p:nvSpPr>
          <p:cNvPr id="341" name="Google Shape;341;p57"/>
          <p:cNvSpPr txBox="1"/>
          <p:nvPr/>
        </p:nvSpPr>
        <p:spPr>
          <a:xfrm>
            <a:off x="2679825" y="1520725"/>
            <a:ext cx="16263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00000"/>
                </a:solidFill>
              </a:rPr>
              <a:t>trong nhà+ ngoài trời</a:t>
            </a:r>
            <a:endParaRPr sz="1000">
              <a:solidFill>
                <a:srgbClr val="800000"/>
              </a:solidFill>
            </a:endParaRPr>
          </a:p>
        </p:txBody>
      </p:sp>
      <p:sp>
        <p:nvSpPr>
          <p:cNvPr id="342" name="Google Shape;342;p57"/>
          <p:cNvSpPr txBox="1"/>
          <p:nvPr/>
        </p:nvSpPr>
        <p:spPr>
          <a:xfrm>
            <a:off x="6215025" y="1495525"/>
            <a:ext cx="1463100" cy="4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800000"/>
                </a:solidFill>
              </a:rPr>
              <a:t>N</a:t>
            </a:r>
            <a:r>
              <a:rPr lang="en" sz="1000">
                <a:solidFill>
                  <a:srgbClr val="800000"/>
                </a:solidFill>
              </a:rPr>
              <a:t>goài trời</a:t>
            </a:r>
            <a:endParaRPr sz="1000">
              <a:solidFill>
                <a:srgbClr val="800000"/>
              </a:solidFill>
            </a:endParaRPr>
          </a:p>
          <a:p>
            <a:pPr indent="0" lvl="0" marL="0" rtl="0" algn="l">
              <a:spcBef>
                <a:spcPts val="0"/>
              </a:spcBef>
              <a:spcAft>
                <a:spcPts val="0"/>
              </a:spcAft>
              <a:buNone/>
            </a:pPr>
            <a:r>
              <a:rPr lang="en" sz="1000">
                <a:solidFill>
                  <a:srgbClr val="800000"/>
                </a:solidFill>
              </a:rPr>
              <a:t>Hạn chế pháp lý</a:t>
            </a:r>
            <a:endParaRPr sz="1000">
              <a:solidFill>
                <a:srgbClr val="800000"/>
              </a:solidFill>
            </a:endParaRPr>
          </a:p>
        </p:txBody>
      </p:sp>
      <p:sp>
        <p:nvSpPr>
          <p:cNvPr id="343" name="Google Shape;343;p57"/>
          <p:cNvSpPr txBox="1"/>
          <p:nvPr/>
        </p:nvSpPr>
        <p:spPr>
          <a:xfrm>
            <a:off x="0" y="641413"/>
            <a:ext cx="7404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chemeClr val="dk1"/>
                </a:solidFill>
              </a:rPr>
              <a:t>có khoảng </a:t>
            </a:r>
            <a:r>
              <a:rPr b="1" i="1" lang="en" sz="1200">
                <a:solidFill>
                  <a:schemeClr val="dk1"/>
                </a:solidFill>
              </a:rPr>
              <a:t>24 kênh không chồng chéo nhau</a:t>
            </a:r>
            <a:r>
              <a:rPr i="1" lang="en" sz="1200">
                <a:solidFill>
                  <a:schemeClr val="dk1"/>
                </a:solidFill>
              </a:rPr>
              <a:t>, mỗi kênh rộng 20 MHz</a:t>
            </a:r>
            <a:endParaRPr i="1"/>
          </a:p>
        </p:txBody>
      </p:sp>
      <p:sp>
        <p:nvSpPr>
          <p:cNvPr id="344" name="Google Shape;344;p57"/>
          <p:cNvSpPr txBox="1"/>
          <p:nvPr/>
        </p:nvSpPr>
        <p:spPr>
          <a:xfrm>
            <a:off x="49200" y="966625"/>
            <a:ext cx="904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Khi kết hợp hai kênh 20 MHz thành một kênh 40 MHz, băng thông sẽ tăng gấp đôi, và khi kết hợp thành kênh 80 MHz hoặc 160 MHz, băng thông sẽ tăng lần lượt lên 4 hoặc 8 lần. Điều này giúp mạng có tốc độ nhanh hơn và tăng hiệu quả truyền dữ liệu.</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8"/>
          <p:cNvSpPr txBox="1"/>
          <p:nvPr/>
        </p:nvSpPr>
        <p:spPr>
          <a:xfrm>
            <a:off x="0" y="0"/>
            <a:ext cx="8808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dk1"/>
                </a:solidFill>
              </a:rPr>
              <a:t>Modulation</a:t>
            </a:r>
            <a:r>
              <a:rPr lang="en" sz="1500">
                <a:solidFill>
                  <a:schemeClr val="dk1"/>
                </a:solidFill>
              </a:rPr>
              <a:t> (Điều chế) là quá trình biến đổi một tín hiệu dữ liệu (thường gọi là </a:t>
            </a:r>
            <a:r>
              <a:rPr b="1" lang="en" sz="1500">
                <a:solidFill>
                  <a:schemeClr val="dk1"/>
                </a:solidFill>
              </a:rPr>
              <a:t>tín hiệu gốc</a:t>
            </a:r>
            <a:r>
              <a:rPr lang="en" sz="1500">
                <a:solidFill>
                  <a:schemeClr val="dk1"/>
                </a:solidFill>
              </a:rPr>
              <a:t>) thành một tín hiệu khác, phù hợp để truyền qua môi trường truyền dẫn, như cáp hoặc không khí. Trong mạng không dây, điều chế giúp mã hóa dữ liệu thành các sóng điện từ để có thể truyền từ một thiết bị phát đến một thiết bị nhận, ví dụ như từ router đến điện thoại hoặc máy tính.</a:t>
            </a:r>
            <a:endParaRPr sz="1100"/>
          </a:p>
        </p:txBody>
      </p:sp>
      <p:pic>
        <p:nvPicPr>
          <p:cNvPr id="350" name="Google Shape;350;p58"/>
          <p:cNvPicPr preferRelativeResize="0"/>
          <p:nvPr/>
        </p:nvPicPr>
        <p:blipFill>
          <a:blip r:embed="rId3">
            <a:alphaModFix/>
          </a:blip>
          <a:stretch>
            <a:fillRect/>
          </a:stretch>
        </p:blipFill>
        <p:spPr>
          <a:xfrm>
            <a:off x="152400" y="3785050"/>
            <a:ext cx="8839199" cy="1262375"/>
          </a:xfrm>
          <a:prstGeom prst="rect">
            <a:avLst/>
          </a:prstGeom>
          <a:noFill/>
          <a:ln>
            <a:noFill/>
          </a:ln>
        </p:spPr>
      </p:pic>
      <p:sp>
        <p:nvSpPr>
          <p:cNvPr id="351" name="Google Shape;351;p58"/>
          <p:cNvSpPr txBox="1"/>
          <p:nvPr/>
        </p:nvSpPr>
        <p:spPr>
          <a:xfrm>
            <a:off x="0" y="1241525"/>
            <a:ext cx="4367700" cy="219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200">
                <a:solidFill>
                  <a:schemeClr val="dk1"/>
                </a:solidFill>
              </a:rPr>
              <a:t>Mục đích của Modulation</a:t>
            </a:r>
            <a:endParaRPr b="1" sz="1200">
              <a:solidFill>
                <a:schemeClr val="dk1"/>
              </a:solidFill>
            </a:endParaRPr>
          </a:p>
          <a:p>
            <a:pPr indent="-292100" lvl="0" marL="457200" rtl="0" algn="l">
              <a:lnSpc>
                <a:spcPct val="115000"/>
              </a:lnSpc>
              <a:spcBef>
                <a:spcPts val="1800"/>
              </a:spcBef>
              <a:spcAft>
                <a:spcPts val="0"/>
              </a:spcAft>
              <a:buClr>
                <a:schemeClr val="dk1"/>
              </a:buClr>
              <a:buSzPts val="1000"/>
              <a:buChar char="●"/>
            </a:pPr>
            <a:r>
              <a:rPr b="1" lang="en" sz="1000">
                <a:solidFill>
                  <a:schemeClr val="dk1"/>
                </a:solidFill>
              </a:rPr>
              <a:t>Tăng hiệu quả truyền dẫn</a:t>
            </a:r>
            <a:r>
              <a:rPr lang="en" sz="1000">
                <a:solidFill>
                  <a:schemeClr val="dk1"/>
                </a:solidFill>
              </a:rPr>
              <a:t>: Sóng mang giúp truyền dữ liệu qua các khoảng cách lớn, qua môi trường như không khí hoặc cáp, mà không làm suy giảm tín hiệu gốc.</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Giảm nhiễu</a:t>
            </a:r>
            <a:r>
              <a:rPr lang="en" sz="1000">
                <a:solidFill>
                  <a:schemeClr val="dk1"/>
                </a:solidFill>
              </a:rPr>
              <a:t>: Điều chế giúp tránh nhiễu tín hiệu và cho phép nhiều tín hiệu khác nhau được truyền qua cùng một phương tiện mà không xung đột.</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b="1" lang="en" sz="1000">
                <a:solidFill>
                  <a:schemeClr val="dk1"/>
                </a:solidFill>
              </a:rPr>
              <a:t>Phù hợp với tần số băng thông</a:t>
            </a:r>
            <a:r>
              <a:rPr lang="en" sz="1000">
                <a:solidFill>
                  <a:schemeClr val="dk1"/>
                </a:solidFill>
              </a:rPr>
              <a:t>: Điều chế chuyển đổi dữ liệu sang dạng sóng phù hợp với tần số và băng tần mà hệ thống truyền tải có thể sử dụng</a:t>
            </a:r>
            <a:r>
              <a:rPr lang="en" sz="1000">
                <a:solidFill>
                  <a:schemeClr val="dk1"/>
                </a:solidFill>
              </a:rPr>
              <a:t>.</a:t>
            </a:r>
            <a:endParaRPr sz="1000">
              <a:solidFill>
                <a:schemeClr val="dk1"/>
              </a:solidFill>
            </a:endParaRPr>
          </a:p>
        </p:txBody>
      </p:sp>
      <p:sp>
        <p:nvSpPr>
          <p:cNvPr id="352" name="Google Shape;352;p58"/>
          <p:cNvSpPr txBox="1"/>
          <p:nvPr/>
        </p:nvSpPr>
        <p:spPr>
          <a:xfrm>
            <a:off x="4572000" y="1108200"/>
            <a:ext cx="4190100" cy="272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200">
                <a:solidFill>
                  <a:schemeClr val="dk1"/>
                </a:solidFill>
              </a:rPr>
              <a:t>Các phương pháp Modulation phổ biến</a:t>
            </a:r>
            <a:endParaRPr b="1" sz="1200">
              <a:solidFill>
                <a:schemeClr val="dk1"/>
              </a:solidFill>
            </a:endParaRPr>
          </a:p>
          <a:p>
            <a:pPr indent="-292100" lvl="0" marL="457200" rtl="0" algn="l">
              <a:lnSpc>
                <a:spcPct val="115000"/>
              </a:lnSpc>
              <a:spcBef>
                <a:spcPts val="1800"/>
              </a:spcBef>
              <a:spcAft>
                <a:spcPts val="0"/>
              </a:spcAft>
              <a:buClr>
                <a:schemeClr val="dk1"/>
              </a:buClr>
              <a:buSzPts val="1000"/>
              <a:buAutoNum type="arabicPeriod"/>
            </a:pPr>
            <a:r>
              <a:rPr b="1" lang="en" sz="1000">
                <a:solidFill>
                  <a:schemeClr val="dk1"/>
                </a:solidFill>
              </a:rPr>
              <a:t>Điều chế biên độ (Amplitude Modulation - AM)</a:t>
            </a:r>
            <a:r>
              <a:rPr lang="en" sz="1000">
                <a:solidFill>
                  <a:schemeClr val="dk1"/>
                </a:solidFill>
              </a:rPr>
              <a:t>: Thay đổi biên độ của sóng mang để mã hóa dữ liệu. Ví dụ như AM radio.</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sz="1000">
                <a:solidFill>
                  <a:schemeClr val="dk1"/>
                </a:solidFill>
              </a:rPr>
              <a:t>Điều chế tần số (Frequency Modulation - FM)</a:t>
            </a:r>
            <a:r>
              <a:rPr lang="en" sz="1000">
                <a:solidFill>
                  <a:schemeClr val="dk1"/>
                </a:solidFill>
              </a:rPr>
              <a:t>: Thay đổi tần số của sóng mang để mã hóa thông tin, ví dụ như FM radio.</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sz="1000">
                <a:solidFill>
                  <a:schemeClr val="dk1"/>
                </a:solidFill>
              </a:rPr>
              <a:t>Điều chế pha (Phase Modulation - PM)</a:t>
            </a:r>
            <a:r>
              <a:rPr lang="en" sz="1000">
                <a:solidFill>
                  <a:schemeClr val="dk1"/>
                </a:solidFill>
              </a:rPr>
              <a:t>: Thay đổi pha của sóng mang để mã hóa thông tin.</a:t>
            </a:r>
            <a:endParaRPr sz="1000">
              <a:solidFill>
                <a:schemeClr val="dk1"/>
              </a:solidFill>
            </a:endParaRPr>
          </a:p>
          <a:p>
            <a:pPr indent="-292100" lvl="0" marL="457200" rtl="0" algn="l">
              <a:lnSpc>
                <a:spcPct val="115000"/>
              </a:lnSpc>
              <a:spcBef>
                <a:spcPts val="0"/>
              </a:spcBef>
              <a:spcAft>
                <a:spcPts val="0"/>
              </a:spcAft>
              <a:buClr>
                <a:schemeClr val="dk1"/>
              </a:buClr>
              <a:buSzPts val="1000"/>
              <a:buAutoNum type="arabicPeriod"/>
            </a:pPr>
            <a:r>
              <a:rPr b="1" lang="en" sz="1000">
                <a:solidFill>
                  <a:schemeClr val="dk1"/>
                </a:solidFill>
              </a:rPr>
              <a:t>Điều chế số (Digital Modulation)</a:t>
            </a:r>
            <a:r>
              <a:rPr lang="en" sz="1000">
                <a:solidFill>
                  <a:schemeClr val="dk1"/>
                </a:solidFill>
              </a:rPr>
              <a:t>: Trong mạng không dây và hệ thống dữ liệu, các kỹ thuật như QAM (Quadrature Amplitude Modulation) hoặc PSK (Phase Shift Keying) được dùng để điều chế tín hiệu số, cho phép truyền tải lượng dữ liệu lớn hơn với tốc độ cao hơn.</a:t>
            </a:r>
            <a:endParaRPr sz="10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Các chuẩn 802.11</a:t>
            </a:r>
            <a:endParaRPr/>
          </a:p>
        </p:txBody>
      </p:sp>
      <p:sp>
        <p:nvSpPr>
          <p:cNvPr id="358" name="Google Shape;358;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5000"/>
              </a:lnSpc>
              <a:spcBef>
                <a:spcPts val="1400"/>
              </a:spcBef>
              <a:spcAft>
                <a:spcPts val="0"/>
              </a:spcAft>
              <a:buClr>
                <a:schemeClr val="dk1"/>
              </a:buClr>
              <a:buSzPts val="1100"/>
              <a:buFont typeface="Arial"/>
              <a:buNone/>
            </a:pPr>
            <a:r>
              <a:rPr b="1" lang="en" sz="1500">
                <a:solidFill>
                  <a:schemeClr val="dk1"/>
                </a:solidFill>
              </a:rPr>
              <a:t>1. IEEE 802.11 (1997)</a:t>
            </a:r>
            <a:endParaRPr b="1" sz="1500">
              <a:solidFill>
                <a:schemeClr val="dk1"/>
              </a:solidFill>
            </a:endParaRPr>
          </a:p>
          <a:p>
            <a:pPr indent="-311150" lvl="0" marL="457200" rtl="0" algn="l">
              <a:lnSpc>
                <a:spcPct val="105000"/>
              </a:lnSpc>
              <a:spcBef>
                <a:spcPts val="1200"/>
              </a:spcBef>
              <a:spcAft>
                <a:spcPts val="0"/>
              </a:spcAft>
              <a:buClr>
                <a:schemeClr val="dk1"/>
              </a:buClr>
              <a:buSzPts val="1300"/>
              <a:buChar char="●"/>
            </a:pPr>
            <a:r>
              <a:rPr b="1" lang="en" sz="1300">
                <a:solidFill>
                  <a:schemeClr val="dk1"/>
                </a:solidFill>
              </a:rPr>
              <a:t>Tốc độ tối đa</a:t>
            </a:r>
            <a:r>
              <a:rPr lang="en" sz="1300">
                <a:solidFill>
                  <a:schemeClr val="dk1"/>
                </a:solidFill>
              </a:rPr>
              <a:t>: 2 Mbps</a:t>
            </a:r>
            <a:endParaRPr sz="1300">
              <a:solidFill>
                <a:schemeClr val="dk1"/>
              </a:solidFill>
            </a:endParaRPr>
          </a:p>
          <a:p>
            <a:pPr indent="-311150" lvl="0" marL="457200" rtl="0" algn="l">
              <a:lnSpc>
                <a:spcPct val="105000"/>
              </a:lnSpc>
              <a:spcBef>
                <a:spcPts val="0"/>
              </a:spcBef>
              <a:spcAft>
                <a:spcPts val="0"/>
              </a:spcAft>
              <a:buClr>
                <a:schemeClr val="dk1"/>
              </a:buClr>
              <a:buSzPts val="1300"/>
              <a:buChar char="●"/>
            </a:pPr>
            <a:r>
              <a:rPr b="1" lang="en" sz="1300">
                <a:solidFill>
                  <a:schemeClr val="dk1"/>
                </a:solidFill>
              </a:rPr>
              <a:t>Băng tần</a:t>
            </a:r>
            <a:r>
              <a:rPr lang="en" sz="1300">
                <a:solidFill>
                  <a:schemeClr val="dk1"/>
                </a:solidFill>
              </a:rPr>
              <a:t>: 2.4 GHz</a:t>
            </a:r>
            <a:endParaRPr sz="1300">
              <a:solidFill>
                <a:schemeClr val="dk1"/>
              </a:solidFill>
            </a:endParaRPr>
          </a:p>
          <a:p>
            <a:pPr indent="-311150" lvl="0" marL="457200" rtl="0" algn="l">
              <a:lnSpc>
                <a:spcPct val="105000"/>
              </a:lnSpc>
              <a:spcBef>
                <a:spcPts val="0"/>
              </a:spcBef>
              <a:spcAft>
                <a:spcPts val="0"/>
              </a:spcAft>
              <a:buClr>
                <a:schemeClr val="dk1"/>
              </a:buClr>
              <a:buSzPts val="1300"/>
              <a:buChar char="●"/>
            </a:pPr>
            <a:r>
              <a:rPr b="1" lang="en" sz="1300">
                <a:solidFill>
                  <a:schemeClr val="dk1"/>
                </a:solidFill>
              </a:rPr>
              <a:t>Đặc điểm</a:t>
            </a:r>
            <a:r>
              <a:rPr lang="en" sz="1300">
                <a:solidFill>
                  <a:schemeClr val="dk1"/>
                </a:solidFill>
              </a:rPr>
              <a:t>: Đây là phiên bản đầu tiên của tiêu chuẩn Wi-Fi với tốc độ thấp và khả năng chống nhiễu kém. Chuẩn này nhanh chóng được thay thế bởi các chuẩn cải tiến như 802.11b và 802.11a.</a:t>
            </a:r>
            <a:endParaRPr sz="1300">
              <a:solidFill>
                <a:schemeClr val="dk1"/>
              </a:solidFill>
            </a:endParaRPr>
          </a:p>
          <a:p>
            <a:pPr indent="0" lvl="0" marL="0" rtl="0" algn="l">
              <a:lnSpc>
                <a:spcPct val="105000"/>
              </a:lnSpc>
              <a:spcBef>
                <a:spcPts val="1400"/>
              </a:spcBef>
              <a:spcAft>
                <a:spcPts val="0"/>
              </a:spcAft>
              <a:buClr>
                <a:schemeClr val="dk1"/>
              </a:buClr>
              <a:buSzPts val="1100"/>
              <a:buFont typeface="Arial"/>
              <a:buNone/>
            </a:pPr>
            <a:r>
              <a:rPr b="1" lang="en" sz="1500">
                <a:solidFill>
                  <a:schemeClr val="dk1"/>
                </a:solidFill>
              </a:rPr>
              <a:t>2. IEEE 802.11a (1999)</a:t>
            </a:r>
            <a:endParaRPr b="1" sz="1500">
              <a:solidFill>
                <a:schemeClr val="dk1"/>
              </a:solidFill>
            </a:endParaRPr>
          </a:p>
          <a:p>
            <a:pPr indent="-311150" lvl="0" marL="457200" rtl="0" algn="l">
              <a:lnSpc>
                <a:spcPct val="105000"/>
              </a:lnSpc>
              <a:spcBef>
                <a:spcPts val="1200"/>
              </a:spcBef>
              <a:spcAft>
                <a:spcPts val="0"/>
              </a:spcAft>
              <a:buClr>
                <a:schemeClr val="dk1"/>
              </a:buClr>
              <a:buSzPts val="1300"/>
              <a:buChar char="●"/>
            </a:pPr>
            <a:r>
              <a:rPr b="1" lang="en" sz="1300">
                <a:solidFill>
                  <a:schemeClr val="dk1"/>
                </a:solidFill>
              </a:rPr>
              <a:t>Tốc độ tối đa</a:t>
            </a:r>
            <a:r>
              <a:rPr lang="en" sz="1300">
                <a:solidFill>
                  <a:schemeClr val="dk1"/>
                </a:solidFill>
              </a:rPr>
              <a:t>: 54 Mbps</a:t>
            </a:r>
            <a:endParaRPr sz="1300">
              <a:solidFill>
                <a:schemeClr val="dk1"/>
              </a:solidFill>
            </a:endParaRPr>
          </a:p>
          <a:p>
            <a:pPr indent="-311150" lvl="0" marL="457200" rtl="0" algn="l">
              <a:lnSpc>
                <a:spcPct val="105000"/>
              </a:lnSpc>
              <a:spcBef>
                <a:spcPts val="0"/>
              </a:spcBef>
              <a:spcAft>
                <a:spcPts val="0"/>
              </a:spcAft>
              <a:buClr>
                <a:schemeClr val="dk1"/>
              </a:buClr>
              <a:buSzPts val="1300"/>
              <a:buChar char="●"/>
            </a:pPr>
            <a:r>
              <a:rPr b="1" lang="en" sz="1300">
                <a:solidFill>
                  <a:schemeClr val="dk1"/>
                </a:solidFill>
              </a:rPr>
              <a:t>Băng tần</a:t>
            </a:r>
            <a:r>
              <a:rPr lang="en" sz="1300">
                <a:solidFill>
                  <a:schemeClr val="dk1"/>
                </a:solidFill>
              </a:rPr>
              <a:t>: 5 GHz</a:t>
            </a:r>
            <a:endParaRPr sz="1300">
              <a:solidFill>
                <a:schemeClr val="dk1"/>
              </a:solidFill>
            </a:endParaRPr>
          </a:p>
          <a:p>
            <a:pPr indent="-311150" lvl="0" marL="457200" rtl="0" algn="l">
              <a:lnSpc>
                <a:spcPct val="105000"/>
              </a:lnSpc>
              <a:spcBef>
                <a:spcPts val="0"/>
              </a:spcBef>
              <a:spcAft>
                <a:spcPts val="0"/>
              </a:spcAft>
              <a:buClr>
                <a:schemeClr val="dk1"/>
              </a:buClr>
              <a:buSzPts val="1300"/>
              <a:buChar char="●"/>
            </a:pPr>
            <a:r>
              <a:rPr b="1" lang="en" sz="1300">
                <a:solidFill>
                  <a:schemeClr val="dk1"/>
                </a:solidFill>
              </a:rPr>
              <a:t>Modulation</a:t>
            </a:r>
            <a:r>
              <a:rPr lang="en" sz="1300">
                <a:solidFill>
                  <a:schemeClr val="dk1"/>
                </a:solidFill>
              </a:rPr>
              <a:t>: OFDM (Orthogonal Frequency-Division Multiplexing)</a:t>
            </a:r>
            <a:endParaRPr sz="1300">
              <a:solidFill>
                <a:schemeClr val="dk1"/>
              </a:solidFill>
            </a:endParaRPr>
          </a:p>
          <a:p>
            <a:pPr indent="-311150" lvl="0" marL="457200" rtl="0" algn="l">
              <a:lnSpc>
                <a:spcPct val="105000"/>
              </a:lnSpc>
              <a:spcBef>
                <a:spcPts val="0"/>
              </a:spcBef>
              <a:spcAft>
                <a:spcPts val="0"/>
              </a:spcAft>
              <a:buClr>
                <a:schemeClr val="dk1"/>
              </a:buClr>
              <a:buSzPts val="1300"/>
              <a:buChar char="●"/>
            </a:pPr>
            <a:r>
              <a:rPr b="1" lang="en" sz="1300">
                <a:solidFill>
                  <a:schemeClr val="dk1"/>
                </a:solidFill>
              </a:rPr>
              <a:t>Đặc điểm</a:t>
            </a:r>
            <a:r>
              <a:rPr lang="en" sz="1300">
                <a:solidFill>
                  <a:schemeClr val="dk1"/>
                </a:solidFill>
              </a:rPr>
              <a:t>: Chuẩn 802.11a cung cấp tốc độ cao hơn và sử dụng băng tần 5 GHz, giúp giảm nhiễu từ các thiết bị khác trong băng tần 2.4 GHz. Tuy nhiên, phạm vi phủ sóng của 802.11a ngắn hơn so với 802.11b và khả năng xuyên tường cũng kém hơn.</a:t>
            </a:r>
            <a:endParaRPr sz="1300">
              <a:solidFill>
                <a:schemeClr val="dk1"/>
              </a:solidFill>
            </a:endParaRPr>
          </a:p>
          <a:p>
            <a:pPr indent="0" lvl="0" marL="0" rtl="0" algn="l">
              <a:lnSpc>
                <a:spcPct val="105000"/>
              </a:lnSpc>
              <a:spcBef>
                <a:spcPts val="1200"/>
              </a:spcBef>
              <a:spcAft>
                <a:spcPts val="1200"/>
              </a:spcAft>
              <a:buNone/>
            </a:pPr>
            <a:r>
              <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Các chuẩn 802.11</a:t>
            </a:r>
            <a:endParaRPr/>
          </a:p>
        </p:txBody>
      </p:sp>
      <p:sp>
        <p:nvSpPr>
          <p:cNvPr id="364" name="Google Shape;364;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 sz="1400">
                <a:solidFill>
                  <a:schemeClr val="dk1"/>
                </a:solidFill>
              </a:rPr>
              <a:t>3. IEEE 802.11b (1999)</a:t>
            </a:r>
            <a:endParaRPr b="1" sz="14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Tốc độ tối đa</a:t>
            </a:r>
            <a:r>
              <a:rPr lang="en" sz="1200">
                <a:solidFill>
                  <a:schemeClr val="dk1"/>
                </a:solidFill>
              </a:rPr>
              <a:t>: 11 Mbps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Băng tần</a:t>
            </a:r>
            <a:r>
              <a:rPr lang="en" sz="1200">
                <a:solidFill>
                  <a:schemeClr val="dk1"/>
                </a:solidFill>
              </a:rPr>
              <a:t>: 2.4 GHz</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Modulation</a:t>
            </a:r>
            <a:r>
              <a:rPr lang="en" sz="1200">
                <a:solidFill>
                  <a:schemeClr val="dk1"/>
                </a:solidFill>
              </a:rPr>
              <a:t>: DSSS (Direct Sequence Spread Spectrum)</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Đặc điểm</a:t>
            </a:r>
            <a:r>
              <a:rPr lang="en" sz="1200">
                <a:solidFill>
                  <a:schemeClr val="dk1"/>
                </a:solidFill>
              </a:rPr>
              <a:t>: Chuẩn 802.11b có tốc độ thấp hơn nhưng phạm vi phủ sóng tốt hơn so với 802.11a. Đây là chuẩn phổ biến đầu tiên trong mạng gia đình và văn phòng nhỏ, tuy nhiên dễ bị nhiễu từ các thiết bị khác trong cùng băng tần.</a:t>
            </a:r>
            <a:endParaRPr sz="1200">
              <a:solidFill>
                <a:schemeClr val="dk1"/>
              </a:solidFill>
            </a:endParaRPr>
          </a:p>
          <a:p>
            <a:pPr indent="0" lvl="0" marL="0" rtl="0" algn="l">
              <a:spcBef>
                <a:spcPts val="1400"/>
              </a:spcBef>
              <a:spcAft>
                <a:spcPts val="0"/>
              </a:spcAft>
              <a:buClr>
                <a:schemeClr val="dk1"/>
              </a:buClr>
              <a:buSzPts val="1100"/>
              <a:buFont typeface="Arial"/>
              <a:buNone/>
            </a:pPr>
            <a:r>
              <a:rPr b="1" lang="en" sz="1400">
                <a:solidFill>
                  <a:schemeClr val="dk1"/>
                </a:solidFill>
              </a:rPr>
              <a:t>4. IEEE 802.11g (2003)</a:t>
            </a:r>
            <a:endParaRPr b="1" sz="1400">
              <a:solidFill>
                <a:schemeClr val="dk1"/>
              </a:solidFill>
            </a:endParaRPr>
          </a:p>
          <a:p>
            <a:pPr indent="-304800" lvl="0" marL="457200" rtl="0" algn="l">
              <a:spcBef>
                <a:spcPts val="1200"/>
              </a:spcBef>
              <a:spcAft>
                <a:spcPts val="0"/>
              </a:spcAft>
              <a:buClr>
                <a:schemeClr val="dk1"/>
              </a:buClr>
              <a:buSzPts val="1200"/>
              <a:buChar char="●"/>
            </a:pPr>
            <a:r>
              <a:rPr b="1" lang="en" sz="1200">
                <a:solidFill>
                  <a:schemeClr val="dk1"/>
                </a:solidFill>
              </a:rPr>
              <a:t>Tốc độ tối đa</a:t>
            </a:r>
            <a:r>
              <a:rPr lang="en" sz="1200">
                <a:solidFill>
                  <a:schemeClr val="dk1"/>
                </a:solidFill>
              </a:rPr>
              <a:t>: 54 Mbps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Băng tần</a:t>
            </a:r>
            <a:r>
              <a:rPr lang="en" sz="1200">
                <a:solidFill>
                  <a:schemeClr val="dk1"/>
                </a:solidFill>
              </a:rPr>
              <a:t>: 2.4 GHz</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Modulation</a:t>
            </a:r>
            <a:r>
              <a:rPr lang="en" sz="1200">
                <a:solidFill>
                  <a:schemeClr val="dk1"/>
                </a:solidFill>
              </a:rPr>
              <a:t>: OFDM và DSSS</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Đặc điểm</a:t>
            </a:r>
            <a:r>
              <a:rPr lang="en" sz="1200">
                <a:solidFill>
                  <a:schemeClr val="dk1"/>
                </a:solidFill>
              </a:rPr>
              <a:t>: Chuẩn 802.11g kết hợp tốc độ cao của 802.11a và khả năng tương thích với các thiết bị 802.11b. Đây là một bước tiến lớn trong việc nâng cao tốc độ Wi-Fi cho người dùng gia đình và văn phòng</a:t>
            </a:r>
            <a:endParaRPr sz="19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Các chuẩn 802.11</a:t>
            </a:r>
            <a:endParaRPr/>
          </a:p>
        </p:txBody>
      </p:sp>
      <p:sp>
        <p:nvSpPr>
          <p:cNvPr id="370" name="Google Shape;370;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 sz="1300">
                <a:solidFill>
                  <a:schemeClr val="dk1"/>
                </a:solidFill>
              </a:rPr>
              <a:t>5. IEEE 802.11n (2009) – Wi-Fi 4</a:t>
            </a:r>
            <a:endParaRPr b="1" sz="13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Tốc độ tối đa</a:t>
            </a:r>
            <a:r>
              <a:rPr lang="en" sz="1100">
                <a:solidFill>
                  <a:schemeClr val="dk1"/>
                </a:solidFill>
              </a:rPr>
              <a:t>: Lên đến 600 Mbps (tùy thuộc vào số lượng ăng-ten)</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Băng tần</a:t>
            </a:r>
            <a:r>
              <a:rPr lang="en" sz="1100">
                <a:solidFill>
                  <a:schemeClr val="dk1"/>
                </a:solidFill>
              </a:rPr>
              <a:t>: 2.4 GHz và 5 GHz (dual-band)</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Công nghệ</a:t>
            </a:r>
            <a:r>
              <a:rPr lang="en" sz="1100">
                <a:solidFill>
                  <a:schemeClr val="dk1"/>
                </a:solidFill>
              </a:rPr>
              <a:t>: MIMO (Multiple Input Multiple Output), Channel Bonding</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Đặc điểm</a:t>
            </a:r>
            <a:r>
              <a:rPr lang="en" sz="1100">
                <a:solidFill>
                  <a:schemeClr val="dk1"/>
                </a:solidFill>
              </a:rPr>
              <a:t>: 802.11n là chuẩn Wi-Fi đầu tiên hỗ trợ cả hai băng tần 2.4 GHz và 5 GHz. Với công nghệ MIMO, nhiều ăng-ten có thể truyền và nhận dữ liệu đồng thời, làm tăng tốc độ và độ ổn định. Channel Bonding kết hợp hai kênh 20 MHz thành kênh 40 MHz để tăng băng thông.</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 sz="1300">
                <a:solidFill>
                  <a:schemeClr val="dk1"/>
                </a:solidFill>
              </a:rPr>
              <a:t>6. IEEE 802.11ac (2013) – Wi-Fi 5</a:t>
            </a:r>
            <a:endParaRPr b="1" sz="13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Tốc độ tối đa</a:t>
            </a:r>
            <a:r>
              <a:rPr lang="en" sz="1100">
                <a:solidFill>
                  <a:schemeClr val="dk1"/>
                </a:solidFill>
              </a:rPr>
              <a:t>: Lên đến 3.5 Gbps (tùy thuộc vào kênh và số lượng ăng-ten)</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Băng tần</a:t>
            </a:r>
            <a:r>
              <a:rPr lang="en" sz="1100">
                <a:solidFill>
                  <a:schemeClr val="dk1"/>
                </a:solidFill>
              </a:rPr>
              <a:t>: 5 GHz</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Công nghệ</a:t>
            </a:r>
            <a:r>
              <a:rPr lang="en" sz="1100">
                <a:solidFill>
                  <a:schemeClr val="dk1"/>
                </a:solidFill>
              </a:rPr>
              <a:t>: MU-MIMO (Multi-User MIMO), Channel Width 80/160 MHz</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Đặc điểm</a:t>
            </a:r>
            <a:r>
              <a:rPr lang="en" sz="1100">
                <a:solidFill>
                  <a:schemeClr val="dk1"/>
                </a:solidFill>
              </a:rPr>
              <a:t>: Chuẩn 802.11ac mang lại tốc độ rất cao nhờ mở rộng kênh lên đến 80 và 160 MHz, sử dụng công nghệ MU-MIMO để hỗ trợ nhiều thiết bị cùng lúc. Wi-Fi 5 lý tưởng cho các ứng dụng yêu cầu băng thông cao như video 4K và chơi game trực tuyến.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338550" y="0"/>
            <a:ext cx="8466891" cy="51434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Các chuẩn 802.11</a:t>
            </a:r>
            <a:endParaRPr/>
          </a:p>
        </p:txBody>
      </p:sp>
      <p:sp>
        <p:nvSpPr>
          <p:cNvPr id="376" name="Google Shape;376;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 sz="1300">
                <a:solidFill>
                  <a:schemeClr val="dk1"/>
                </a:solidFill>
              </a:rPr>
              <a:t>7. IEEE 802.11ax (2019) – Wi-Fi 6</a:t>
            </a:r>
            <a:endParaRPr b="1" sz="13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Tốc độ tối đa</a:t>
            </a:r>
            <a:r>
              <a:rPr lang="en" sz="1100">
                <a:solidFill>
                  <a:schemeClr val="dk1"/>
                </a:solidFill>
              </a:rPr>
              <a:t>: Lên đến 9.6 Gbps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Băng tần</a:t>
            </a:r>
            <a:r>
              <a:rPr lang="en" sz="1100">
                <a:solidFill>
                  <a:schemeClr val="dk1"/>
                </a:solidFill>
              </a:rPr>
              <a:t>: 2.4 GHz, 5 GHz (và 6 GHz với Wi-Fi 6E)</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Công nghệ</a:t>
            </a:r>
            <a:r>
              <a:rPr lang="en" sz="1100">
                <a:solidFill>
                  <a:schemeClr val="dk1"/>
                </a:solidFill>
              </a:rPr>
              <a:t>: OFDMA (Orthogonal Frequency-Division Multiple Access), TWT (Target Wake Time), MU-MIMO cải tiến</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Đặc điểm</a:t>
            </a:r>
            <a:r>
              <a:rPr lang="en" sz="1100">
                <a:solidFill>
                  <a:schemeClr val="dk1"/>
                </a:solidFill>
              </a:rPr>
              <a:t>: 802.11ax, hay Wi-Fi 6, được thiết kế để hoạt động tốt hơn trong môi trường có mật độ thiết bị cao. OFDMA cho phép chia sẻ kênh tốt hơn giữa các thiết bị, TWT giúp tiết kiệm pin, và MU-MIMO cải tiến giúp kết nối với nhiều thiết bị hơn. Wi-Fi 6E mở rộng băng tần lên 6 GHz, giảm nhiễu và tăng khả năng kết nối.</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 sz="1300">
                <a:solidFill>
                  <a:schemeClr val="dk1"/>
                </a:solidFill>
              </a:rPr>
              <a:t>8. IEEE 802.11be (dự kiến năm 2024) – Wi-Fi 7</a:t>
            </a:r>
            <a:endParaRPr b="1" sz="13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Tốc độ tối đa</a:t>
            </a:r>
            <a:r>
              <a:rPr lang="en" sz="1100">
                <a:solidFill>
                  <a:schemeClr val="dk1"/>
                </a:solidFill>
              </a:rPr>
              <a:t>: Lên đến 30 Gbps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Băng tần</a:t>
            </a:r>
            <a:r>
              <a:rPr lang="en" sz="1100">
                <a:solidFill>
                  <a:schemeClr val="dk1"/>
                </a:solidFill>
              </a:rPr>
              <a:t>: 2.4 GHz, 5 GHz và 6 GHz</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Công nghệ</a:t>
            </a:r>
            <a:r>
              <a:rPr lang="en" sz="1100">
                <a:solidFill>
                  <a:schemeClr val="dk1"/>
                </a:solidFill>
              </a:rPr>
              <a:t>: Multi-Link Operation (MLO), 320 MHz Channel Width, 16x16 MU-MIMO</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Đặc điểm</a:t>
            </a:r>
            <a:r>
              <a:rPr lang="en" sz="1100">
                <a:solidFill>
                  <a:schemeClr val="dk1"/>
                </a:solidFill>
              </a:rPr>
              <a:t>: Wi-Fi 7 sẽ tiếp tục cải thiện tốc độ và khả năng đáp ứng nhu cầu cao. MLO cho phép thiết bị kết nối qua nhiều băng tần đồng thời để giảm độ trễ. Băng thông 320 MHz và 16x16 MU-MIMO giúp hỗ trợ tốc độ cao và nhiều thiết bị cùng lúc, đặc biệt phù hợp với các ứng dụng cần độ trễ thấp và băng thông cao như AR/VR và video 8K.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Các chuẩn 802.15</a:t>
            </a:r>
            <a:endParaRPr/>
          </a:p>
        </p:txBody>
      </p:sp>
      <p:sp>
        <p:nvSpPr>
          <p:cNvPr id="382" name="Google Shape;382;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chemeClr val="dk1"/>
                </a:solidFill>
              </a:rPr>
              <a:t>Chuẩn </a:t>
            </a:r>
            <a:r>
              <a:rPr b="1" lang="en" sz="1100">
                <a:solidFill>
                  <a:schemeClr val="dk1"/>
                </a:solidFill>
              </a:rPr>
              <a:t>IEEE 802.15</a:t>
            </a:r>
            <a:r>
              <a:rPr lang="en" sz="1100">
                <a:solidFill>
                  <a:schemeClr val="dk1"/>
                </a:solidFill>
              </a:rPr>
              <a:t> là một bộ tiêu chuẩn do IEEE phát triển nhằm xác định các yêu cầu cho mạng không dây </a:t>
            </a:r>
            <a:r>
              <a:rPr b="1" lang="en" sz="1100">
                <a:solidFill>
                  <a:schemeClr val="dk1"/>
                </a:solidFill>
              </a:rPr>
              <a:t>WPAN</a:t>
            </a:r>
            <a:r>
              <a:rPr lang="en" sz="1100">
                <a:solidFill>
                  <a:schemeClr val="dk1"/>
                </a:solidFill>
              </a:rPr>
              <a:t> (Wireless Personal Area Network) – mạng cá nhân không dây. Không giống như Wi-Fi (802.11), chuẩn 802.15 chủ yếu tập trung vào các kết nối tầm ngắn, năng lượng thấp, thích hợp cho các ứng dụng IoT (Internet of Things), thiết bị đeo, và truyền thông liên lạc trong không gian hẹp. Dưới đây là các tiêu chuẩn nổi bật trong bộ 802.15.</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 sz="1300">
                <a:solidFill>
                  <a:schemeClr val="dk1"/>
                </a:solidFill>
              </a:rPr>
              <a:t>1. IEEE 802.15.1 – Bluetooth</a:t>
            </a:r>
            <a:endParaRPr b="1" sz="13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Mục đích</a:t>
            </a:r>
            <a:r>
              <a:rPr lang="en" sz="1100">
                <a:solidFill>
                  <a:schemeClr val="dk1"/>
                </a:solidFill>
              </a:rPr>
              <a:t>: Phục vụ các ứng dụng truyền thông tầm ngắn, tốc độ thấp giữa các thiết bị cá nhân như điện thoại, máy tính, và tai nghe.</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Tốc độ</a:t>
            </a:r>
            <a:r>
              <a:rPr lang="en" sz="1100">
                <a:solidFill>
                  <a:schemeClr val="dk1"/>
                </a:solidFill>
              </a:rPr>
              <a:t>: Từ 1 Mbps (Bluetooth Classic) đến 3 Mbps (Bluetooth Enhanced Data Rate).</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Băng tần</a:t>
            </a:r>
            <a:r>
              <a:rPr lang="en" sz="1100">
                <a:solidFill>
                  <a:schemeClr val="dk1"/>
                </a:solidFill>
              </a:rPr>
              <a:t>: 2.4 GHz (ISM Band).</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Phạm vi</a:t>
            </a:r>
            <a:r>
              <a:rPr lang="en" sz="1100">
                <a:solidFill>
                  <a:schemeClr val="dk1"/>
                </a:solidFill>
              </a:rPr>
              <a:t>: Từ 1 mét đến 100 mét (tùy thuộc vào công suất).</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Ứng dụng</a:t>
            </a:r>
            <a:r>
              <a:rPr lang="en" sz="1100">
                <a:solidFill>
                  <a:schemeClr val="dk1"/>
                </a:solidFill>
              </a:rPr>
              <a:t>: Chủ yếu dùng cho truyền dữ liệu và kết nối thiết bị ngoại vi.</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Đặc điểm</a:t>
            </a:r>
            <a:r>
              <a:rPr lang="en" sz="1100">
                <a:solidFill>
                  <a:schemeClr val="dk1"/>
                </a:solidFill>
              </a:rPr>
              <a:t>: Hỗ trợ kết nối đơn giản, chi phí thấp và tiêu thụ năng lượng vừa phải.</a:t>
            </a:r>
            <a:endParaRPr sz="1100">
              <a:solidFill>
                <a:schemeClr val="dk1"/>
              </a:solidFill>
            </a:endParaRPr>
          </a:p>
          <a:p>
            <a:pPr indent="0" lvl="0" marL="0" rtl="0" algn="l">
              <a:spcBef>
                <a:spcPts val="1200"/>
              </a:spcBef>
              <a:spcAft>
                <a:spcPts val="1200"/>
              </a:spcAft>
              <a:buNone/>
            </a:pPr>
            <a:r>
              <a:t/>
            </a:r>
            <a:endParaRPr sz="11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Các chuẩn 802.15</a:t>
            </a:r>
            <a:endParaRPr/>
          </a:p>
        </p:txBody>
      </p:sp>
      <p:sp>
        <p:nvSpPr>
          <p:cNvPr id="388" name="Google Shape;388;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Clr>
                <a:schemeClr val="dk1"/>
              </a:buClr>
              <a:buSzPts val="1100"/>
              <a:buFont typeface="Arial"/>
              <a:buNone/>
            </a:pPr>
            <a:r>
              <a:rPr b="1" lang="en" sz="1300">
                <a:solidFill>
                  <a:schemeClr val="dk1"/>
                </a:solidFill>
              </a:rPr>
              <a:t>2. IEEE 802.15.4 – Zigbee và các công nghệ tương tự</a:t>
            </a:r>
            <a:endParaRPr b="1" sz="13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Mục đích</a:t>
            </a:r>
            <a:r>
              <a:rPr lang="en" sz="1100">
                <a:solidFill>
                  <a:schemeClr val="dk1"/>
                </a:solidFill>
              </a:rPr>
              <a:t>: Tối ưu cho các ứng dụng tiêu thụ năng lượng thấp, tầm ngắn và không yêu cầu tốc độ cao, như các cảm biến IoT.</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Tốc độ</a:t>
            </a:r>
            <a:r>
              <a:rPr lang="en" sz="1100">
                <a:solidFill>
                  <a:schemeClr val="dk1"/>
                </a:solidFill>
              </a:rPr>
              <a:t>: Tối đa 250 Kbps.</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Băng tần</a:t>
            </a:r>
            <a:r>
              <a:rPr lang="en" sz="1100">
                <a:solidFill>
                  <a:schemeClr val="dk1"/>
                </a:solidFill>
              </a:rPr>
              <a:t>: 2.4 GHz, 868 MHz (châu Âu), và 915 MHz (Bắc Mỹ).</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Phạm vi</a:t>
            </a:r>
            <a:r>
              <a:rPr lang="en" sz="1100">
                <a:solidFill>
                  <a:schemeClr val="dk1"/>
                </a:solidFill>
              </a:rPr>
              <a:t>: Từ 10 mét đến 100 mét.</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Ứng dụng</a:t>
            </a:r>
            <a:r>
              <a:rPr lang="en" sz="1100">
                <a:solidFill>
                  <a:schemeClr val="dk1"/>
                </a:solidFill>
              </a:rPr>
              <a:t>: Dùng cho nhà thông minh, giám sát công nghiệp, nông nghiệp và y tế.</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Đặc điểm</a:t>
            </a:r>
            <a:r>
              <a:rPr lang="en" sz="1100">
                <a:solidFill>
                  <a:schemeClr val="dk1"/>
                </a:solidFill>
              </a:rPr>
              <a:t>: Hỗ trợ kết nối mạng mesh, tiết kiệm năng lượng tốt và dễ triển khai.</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 sz="1300">
                <a:solidFill>
                  <a:schemeClr val="dk1"/>
                </a:solidFill>
              </a:rPr>
              <a:t>3. IEEE 802.15.3 – UWB (Ultra-Wideband)</a:t>
            </a:r>
            <a:endParaRPr b="1" sz="13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Mục đích</a:t>
            </a:r>
            <a:r>
              <a:rPr lang="en" sz="1100">
                <a:solidFill>
                  <a:schemeClr val="dk1"/>
                </a:solidFill>
              </a:rPr>
              <a:t>: Truyền dữ liệu với tốc độ cao trong phạm vi ngắn, chủ yếu cho các ứng dụng truyền dữ liệu đa phương tiện.</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Tốc độ</a:t>
            </a:r>
            <a:r>
              <a:rPr lang="en" sz="1100">
                <a:solidFill>
                  <a:schemeClr val="dk1"/>
                </a:solidFill>
              </a:rPr>
              <a:t>: Lên đến 480 Mbps (UWB tốc độ cao).</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Băng tần</a:t>
            </a:r>
            <a:r>
              <a:rPr lang="en" sz="1100">
                <a:solidFill>
                  <a:schemeClr val="dk1"/>
                </a:solidFill>
              </a:rPr>
              <a:t>: Từ 3.1 GHz đến 10.6 GHz.</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Phạm vi</a:t>
            </a:r>
            <a:r>
              <a:rPr lang="en" sz="1100">
                <a:solidFill>
                  <a:schemeClr val="dk1"/>
                </a:solidFill>
              </a:rPr>
              <a:t>: Dưới 10 mét.</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Ứng dụng</a:t>
            </a:r>
            <a:r>
              <a:rPr lang="en" sz="1100">
                <a:solidFill>
                  <a:schemeClr val="dk1"/>
                </a:solidFill>
              </a:rPr>
              <a:t>: Truyền tải video độ nét cao, âm thanh không dây và các ứng dụng giải trí tại nhà.</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Đặc điểm</a:t>
            </a:r>
            <a:r>
              <a:rPr lang="en" sz="1100">
                <a:solidFill>
                  <a:schemeClr val="dk1"/>
                </a:solidFill>
              </a:rPr>
              <a:t>: Đặc biệt phù hợp cho việc truyền tải dữ liệu tốc độ cao với mức tiêu thụ năng lượng thấp.</a:t>
            </a:r>
            <a:endParaRPr sz="1100">
              <a:solidFill>
                <a:schemeClr val="dk1"/>
              </a:solidFill>
            </a:endParaRPr>
          </a:p>
          <a:p>
            <a:pPr indent="0" lvl="0" marL="0" rtl="0" algn="l">
              <a:spcBef>
                <a:spcPts val="1200"/>
              </a:spcBef>
              <a:spcAft>
                <a:spcPts val="1200"/>
              </a:spcAft>
              <a:buNone/>
            </a:pPr>
            <a:r>
              <a:rPr lang="en"/>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Các chuẩn 802.16</a:t>
            </a:r>
            <a:endParaRPr/>
          </a:p>
        </p:txBody>
      </p:sp>
      <p:sp>
        <p:nvSpPr>
          <p:cNvPr id="394" name="Google Shape;394;p65"/>
          <p:cNvSpPr txBox="1"/>
          <p:nvPr>
            <p:ph idx="1" type="body"/>
          </p:nvPr>
        </p:nvSpPr>
        <p:spPr>
          <a:xfrm>
            <a:off x="311700" y="1152475"/>
            <a:ext cx="8520600" cy="388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chemeClr val="dk1"/>
                </a:solidFill>
              </a:rPr>
              <a:t>Chuẩn </a:t>
            </a:r>
            <a:r>
              <a:rPr b="1" lang="en" sz="1100">
                <a:solidFill>
                  <a:schemeClr val="dk1"/>
                </a:solidFill>
              </a:rPr>
              <a:t>IEEE 802.16</a:t>
            </a:r>
            <a:r>
              <a:rPr lang="en" sz="1100">
                <a:solidFill>
                  <a:schemeClr val="dk1"/>
                </a:solidFill>
              </a:rPr>
              <a:t>, còn được gọi là </a:t>
            </a:r>
            <a:r>
              <a:rPr b="1" lang="en" sz="1100">
                <a:solidFill>
                  <a:schemeClr val="dk1"/>
                </a:solidFill>
              </a:rPr>
              <a:t>WiMAX</a:t>
            </a:r>
            <a:r>
              <a:rPr lang="en" sz="1100">
                <a:solidFill>
                  <a:schemeClr val="dk1"/>
                </a:solidFill>
              </a:rPr>
              <a:t> (Worldwide Interoperability for Microwave Access), là một tiêu chuẩn cho mạng truy cập băng rộng không dây diện rộng (Wireless Metropolitan Area Network - WMAN) do IEEE phát triển. Chuẩn này được thiết kế nhằm cung cấp kết nối băng rộng tốc độ cao cho các khu vực rộng lớn như thành phố, thay vì chỉ giới hạn trong phạm vi nhỏ như Wi-Fi. WiMAX được xem là một giải pháp thay thế hoặc bổ sung cho các dịch vụ Internet băng rộng có dây, đặc biệt ở những nơi khó triển khai cáp quang hoặc cáp đồng.</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 sz="1300">
                <a:solidFill>
                  <a:schemeClr val="dk1"/>
                </a:solidFill>
              </a:rPr>
              <a:t>Các đặc điểm kỹ thuật chính của IEEE 802.16 (WiMAX)</a:t>
            </a:r>
            <a:endParaRPr b="1" sz="13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OFDM và OFDMA</a:t>
            </a:r>
            <a:r>
              <a:rPr lang="en" sz="1100">
                <a:solidFill>
                  <a:schemeClr val="dk1"/>
                </a:solidFill>
              </a:rPr>
              <a:t>: Sử dụng công nghệ điều chế OFDM (Orthogonal Frequency Division Multiplexing) và OFDMA (Orthogonal Frequency Division Multiple Access) để chia tín hiệu thành nhiều sóng con (subcarriers). Điều này giúp tăng khả năng chống nhiễu và hiệu quả truyền dữ liệu.</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QoS (Quality of Service)</a:t>
            </a:r>
            <a:r>
              <a:rPr lang="en" sz="1100">
                <a:solidFill>
                  <a:schemeClr val="dk1"/>
                </a:solidFill>
              </a:rPr>
              <a:t>: Hỗ trợ QoS cho các ứng dụng khác nhau như thoại, video và dữ liệu, đảm bảo chất lượng truyền dẫn ổn định và độ trễ thấp cho các dịch vụ quan trọng.</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Phạm vi và tốc độ</a:t>
            </a:r>
            <a:r>
              <a:rPr lang="en" sz="1100">
                <a:solidFill>
                  <a:schemeClr val="dk1"/>
                </a:solidFill>
              </a:rPr>
              <a:t>: Với các phiên bản di động và cố định, WiMAX có thể đạt phạm vi phủ sóng lên tới 50 km và tốc độ tối đa lên đến hàng trăm Mbps, tùy vào điều kiện.</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Khả năng linh hoạt trong triển khai</a:t>
            </a:r>
            <a:r>
              <a:rPr lang="en" sz="1100">
                <a:solidFill>
                  <a:schemeClr val="dk1"/>
                </a:solidFill>
              </a:rPr>
              <a:t>: WiMAX có thể hoạt động trên nhiều dải tần khác nhau, phù hợp với nhiều khu vực địa lý và quy định về phổ tần khác nhau.</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An ninh và bảo mật</a:t>
            </a:r>
            <a:r>
              <a:rPr lang="en" sz="1100">
                <a:solidFill>
                  <a:schemeClr val="dk1"/>
                </a:solidFill>
              </a:rPr>
              <a:t>: WiMAX hỗ trợ mã hóa AES (Advanced Encryption Standard) và các cơ chế xác thực, giúp bảo mật dữ liệu người dùng trong môi trường mạng không dây.</a:t>
            </a:r>
            <a:endParaRPr sz="11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Các chuẩn 802.16</a:t>
            </a:r>
            <a:endParaRPr/>
          </a:p>
        </p:txBody>
      </p:sp>
      <p:sp>
        <p:nvSpPr>
          <p:cNvPr id="400" name="Google Shape;400;p66"/>
          <p:cNvSpPr txBox="1"/>
          <p:nvPr>
            <p:ph idx="1" type="body"/>
          </p:nvPr>
        </p:nvSpPr>
        <p:spPr>
          <a:xfrm>
            <a:off x="311700" y="1152475"/>
            <a:ext cx="8520600" cy="38358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Clr>
                <a:schemeClr val="dk1"/>
              </a:buClr>
              <a:buSzPts val="1100"/>
              <a:buFont typeface="Arial"/>
              <a:buNone/>
            </a:pPr>
            <a:r>
              <a:rPr b="1" lang="en" sz="1300">
                <a:solidFill>
                  <a:schemeClr val="dk1"/>
                </a:solidFill>
              </a:rPr>
              <a:t>Ưu và nhược điểm của IEEE 802.16</a:t>
            </a:r>
            <a:endParaRPr b="1" sz="13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Ưu điểm</a:t>
            </a:r>
            <a:endParaRPr b="1"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Phạm vi phủ sóng rộng</a:t>
            </a:r>
            <a:r>
              <a:rPr lang="en" sz="1100">
                <a:solidFill>
                  <a:schemeClr val="dk1"/>
                </a:solidFill>
              </a:rPr>
              <a:t>: Lý tưởng cho các khu vực nông thôn hoặc các nơi khó triển khai hạ tầng cáp quang.</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Tốc độ cao và QoS</a:t>
            </a:r>
            <a:r>
              <a:rPr lang="en" sz="1100">
                <a:solidFill>
                  <a:schemeClr val="dk1"/>
                </a:solidFill>
              </a:rPr>
              <a:t>: Đảm bảo truyền tải dữ liệu lớn và chất lượng cho các dịch vụ như video và thoại.</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Linh hoạt</a:t>
            </a:r>
            <a:r>
              <a:rPr lang="en" sz="1100">
                <a:solidFill>
                  <a:schemeClr val="dk1"/>
                </a:solidFill>
              </a:rPr>
              <a:t>: Có thể triển khai cho cả kết nối cố định và di động.</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Nhược điểm</a:t>
            </a:r>
            <a:endParaRPr b="1"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Cạnh tranh với LTE</a:t>
            </a:r>
            <a:r>
              <a:rPr lang="en" sz="1100">
                <a:solidFill>
                  <a:schemeClr val="dk1"/>
                </a:solidFill>
              </a:rPr>
              <a:t>: LTE được phát triển nhanh chóng và được các nhà mạng di động lớn hỗ trợ mạnh mẽ, làm cho WiMAX dần bị thay thế.</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Hạn chế về thiết bị hỗ trợ</a:t>
            </a:r>
            <a:r>
              <a:rPr lang="en" sz="1100">
                <a:solidFill>
                  <a:schemeClr val="dk1"/>
                </a:solidFill>
              </a:rPr>
              <a:t>: So với Wi-Fi và LTE, các thiết bị hỗ trợ WiMAX ít hơn nhiều, làm hạn chế khả năng phổ biến của công nghệ này.</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 sz="1300">
                <a:solidFill>
                  <a:schemeClr val="dk1"/>
                </a:solidFill>
              </a:rPr>
              <a:t>Ứng dụng của IEEE 802.16 (WiMAX)</a:t>
            </a:r>
            <a:endParaRPr b="1" sz="13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Kết nối Internet băng rộng ở vùng nông thôn hoặc vùng xa</a:t>
            </a:r>
            <a:r>
              <a:rPr lang="en" sz="1100">
                <a:solidFill>
                  <a:schemeClr val="dk1"/>
                </a:solidFill>
              </a:rPr>
              <a:t>: Đặc biệt hiệu quả tại các khu vực không có hoặc khó triển khai cáp.</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Băng rộng di động</a:t>
            </a:r>
            <a:r>
              <a:rPr lang="en" sz="1100">
                <a:solidFill>
                  <a:schemeClr val="dk1"/>
                </a:solidFill>
              </a:rPr>
              <a:t>: Phiên bản Mobile WiMAX được dùng để cung cấp dịch vụ dữ liệu di động trong các khu vực đô thị.</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Hỗ trợ các ứng dụng đặc biệt</a:t>
            </a:r>
            <a:r>
              <a:rPr lang="en" sz="1100">
                <a:solidFill>
                  <a:schemeClr val="dk1"/>
                </a:solidFill>
              </a:rPr>
              <a:t>: WiMAX còn được sử dụng trong các ứng dụng doanh nghiệp, dịch vụ công cộng, giám sát video, và dịch vụ y tế từ xa.</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Các chuẩn 802.20</a:t>
            </a:r>
            <a:endParaRPr/>
          </a:p>
        </p:txBody>
      </p:sp>
      <p:sp>
        <p:nvSpPr>
          <p:cNvPr id="406" name="Google Shape;406;p67"/>
          <p:cNvSpPr txBox="1"/>
          <p:nvPr>
            <p:ph idx="1" type="body"/>
          </p:nvPr>
        </p:nvSpPr>
        <p:spPr>
          <a:xfrm>
            <a:off x="311700" y="1152475"/>
            <a:ext cx="8520600" cy="38877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sz="1100">
                <a:solidFill>
                  <a:schemeClr val="dk1"/>
                </a:solidFill>
              </a:rPr>
              <a:t>Chuẩn </a:t>
            </a:r>
            <a:r>
              <a:rPr b="1" lang="en" sz="1100">
                <a:solidFill>
                  <a:schemeClr val="dk1"/>
                </a:solidFill>
              </a:rPr>
              <a:t>IEEE 802.20</a:t>
            </a:r>
            <a:r>
              <a:rPr lang="en" sz="1100">
                <a:solidFill>
                  <a:schemeClr val="dk1"/>
                </a:solidFill>
              </a:rPr>
              <a:t>, hay còn gọi là </a:t>
            </a:r>
            <a:r>
              <a:rPr b="1" lang="en" sz="1100">
                <a:solidFill>
                  <a:schemeClr val="dk1"/>
                </a:solidFill>
              </a:rPr>
              <a:t>Mobile Broadband Wireless Access (MBWA)</a:t>
            </a:r>
            <a:r>
              <a:rPr lang="en" sz="1100">
                <a:solidFill>
                  <a:schemeClr val="dk1"/>
                </a:solidFill>
              </a:rPr>
              <a:t>, là một tiêu chuẩn mạng không dây do IEEE phát triển nhằm cung cấp kết nối băng rộng di động ở tốc độ cao cho người dùng trên các phương tiện di chuyển với tốc độ lớn, như trên ô tô hoặc tàu hỏa. Chuẩn này tập trung vào hiệu quả truyền dẫn trong môi trường di động cao mà các chuẩn khác như Wi-Fi hay WiMAX khó đáp ứng được.</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 sz="1300">
                <a:solidFill>
                  <a:schemeClr val="dk1"/>
                </a:solidFill>
              </a:rPr>
              <a:t>Đặc điểm chính của chuẩn IEEE 802.20</a:t>
            </a:r>
            <a:endParaRPr b="1" sz="1300">
              <a:solidFill>
                <a:schemeClr val="dk1"/>
              </a:solidFill>
            </a:endParaRPr>
          </a:p>
          <a:p>
            <a:pPr indent="-298450" lvl="0" marL="457200" rtl="0" algn="l">
              <a:spcBef>
                <a:spcPts val="1200"/>
              </a:spcBef>
              <a:spcAft>
                <a:spcPts val="0"/>
              </a:spcAft>
              <a:buClr>
                <a:schemeClr val="dk1"/>
              </a:buClr>
              <a:buSzPts val="1100"/>
              <a:buAutoNum type="arabicPeriod"/>
            </a:pPr>
            <a:r>
              <a:rPr b="1" lang="en" sz="1100">
                <a:solidFill>
                  <a:schemeClr val="dk1"/>
                </a:solidFill>
              </a:rPr>
              <a:t>Phạm vi di chuyển lớn</a:t>
            </a:r>
            <a:r>
              <a:rPr lang="en" sz="1100">
                <a:solidFill>
                  <a:schemeClr val="dk1"/>
                </a:solidFill>
              </a:rPr>
              <a:t>: Hỗ trợ cho các thiết bị di chuyển với tốc độ lên tới 250 km/h, phù hợp cho các phương tiện giao thông di chuyển nhanh.</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Băng thông và tốc độ</a:t>
            </a:r>
            <a:r>
              <a:rPr lang="en" sz="1100">
                <a:solidFill>
                  <a:schemeClr val="dk1"/>
                </a:solidFill>
              </a:rPr>
              <a:t>:</a:t>
            </a:r>
            <a:endParaRPr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Tốc độ tải xuống</a:t>
            </a:r>
            <a:r>
              <a:rPr lang="en" sz="1100">
                <a:solidFill>
                  <a:schemeClr val="dk1"/>
                </a:solidFill>
              </a:rPr>
              <a:t>: Lên tới 1 Mbps hoặc hơn trong môi trường di động cao.</a:t>
            </a:r>
            <a:endParaRPr sz="1100">
              <a:solidFill>
                <a:schemeClr val="dk1"/>
              </a:solidFill>
            </a:endParaRPr>
          </a:p>
          <a:p>
            <a:pPr indent="-298450" lvl="1" marL="914400" rtl="0" algn="l">
              <a:spcBef>
                <a:spcPts val="0"/>
              </a:spcBef>
              <a:spcAft>
                <a:spcPts val="0"/>
              </a:spcAft>
              <a:buClr>
                <a:schemeClr val="dk1"/>
              </a:buClr>
              <a:buSzPts val="1100"/>
              <a:buChar char="○"/>
            </a:pPr>
            <a:r>
              <a:rPr b="1" lang="en" sz="1100">
                <a:solidFill>
                  <a:schemeClr val="dk1"/>
                </a:solidFill>
              </a:rPr>
              <a:t>Băng tần hoạt động</a:t>
            </a:r>
            <a:r>
              <a:rPr lang="en" sz="1100">
                <a:solidFill>
                  <a:schemeClr val="dk1"/>
                </a:solidFill>
              </a:rPr>
              <a:t>: Hoạt động trên nhiều dải tần khác nhau, từ dưới 3.5 GHz và đặc biệt tập trung vào các băng tần được cấp phép bởi các nhà mạng, nhằm đảm bảo chất lượng và độ ổn định cho kết nối.</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Kết nối liên tục và liền mạch</a:t>
            </a:r>
            <a:r>
              <a:rPr lang="en" sz="1100">
                <a:solidFill>
                  <a:schemeClr val="dk1"/>
                </a:solidFill>
              </a:rPr>
              <a:t>: Đảm bảo kết nối không bị gián đoạn khi di chuyển từ vùng phủ sóng của một trạm phát sang trạm phát khác (handover), một yêu cầu rất quan trọng cho môi trường di động cao.</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QoS (Quality of Service)</a:t>
            </a:r>
            <a:r>
              <a:rPr lang="en" sz="1100">
                <a:solidFill>
                  <a:schemeClr val="dk1"/>
                </a:solidFill>
              </a:rPr>
              <a:t>: Chuẩn 802.20 hỗ trợ QoS, đảm bảo cho các ứng dụng đòi hỏi độ trễ thấp như video, thoại và các dịch vụ dữ liệu cần sự ổn định cao. Điều này cũng bao gồm cả khả năng ưu tiên dữ liệu và quản lý băng thông.</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Hiệu quả sử dụng phổ tần</a:t>
            </a:r>
            <a:r>
              <a:rPr lang="en" sz="1100">
                <a:solidFill>
                  <a:schemeClr val="dk1"/>
                </a:solidFill>
              </a:rPr>
              <a:t>: IEEE 802.20 sử dụng các công nghệ điều chế và mã hóa tiên tiến nhằm tối ưu hóa phổ tần và tăng hiệu quả sử dụng tài nguyên.</a:t>
            </a:r>
            <a:endParaRPr sz="11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Các chuẩn 802.20</a:t>
            </a:r>
            <a:endParaRPr/>
          </a:p>
        </p:txBody>
      </p:sp>
      <p:sp>
        <p:nvSpPr>
          <p:cNvPr id="412" name="Google Shape;412;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Clr>
                <a:schemeClr val="dk1"/>
              </a:buClr>
              <a:buSzPts val="1100"/>
              <a:buFont typeface="Arial"/>
              <a:buNone/>
            </a:pPr>
            <a:r>
              <a:rPr b="1" lang="en" sz="1300">
                <a:solidFill>
                  <a:schemeClr val="dk1"/>
                </a:solidFill>
              </a:rPr>
              <a:t>Công nghệ được sử dụng trong IEEE 802.20</a:t>
            </a:r>
            <a:endParaRPr b="1" sz="13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802.20 sử dụng các công nghệ tiên tiến, bao gồm:</a:t>
            </a:r>
            <a:endParaRPr sz="11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OFDMA (Orthogonal Frequency Division Multiple Access)</a:t>
            </a:r>
            <a:r>
              <a:rPr lang="en" sz="1100">
                <a:solidFill>
                  <a:schemeClr val="dk1"/>
                </a:solidFill>
              </a:rPr>
              <a:t>: Cho phép chia tín hiệu thành nhiều sóng con (subcarriers) để tăng khả năng chống nhiễu và tối ưu hóa băng thông.</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Adaptive Modulation and Coding (AMC)</a:t>
            </a:r>
            <a:r>
              <a:rPr lang="en" sz="1100">
                <a:solidFill>
                  <a:schemeClr val="dk1"/>
                </a:solidFill>
              </a:rPr>
              <a:t>: Điều chỉnh mã hóa và điều chế tùy theo điều kiện kênh truyền, giúp đảm bảo chất lượng kết nối ngay cả trong điều kiện môi trường di động thay đổi.</a:t>
            </a:r>
            <a:endParaRPr sz="1100">
              <a:solidFill>
                <a:schemeClr val="dk1"/>
              </a:solidFill>
            </a:endParaRPr>
          </a:p>
          <a:p>
            <a:pPr indent="0" lvl="0" marL="0" rtl="0" algn="l">
              <a:spcBef>
                <a:spcPts val="1400"/>
              </a:spcBef>
              <a:spcAft>
                <a:spcPts val="0"/>
              </a:spcAft>
              <a:buClr>
                <a:schemeClr val="dk1"/>
              </a:buClr>
              <a:buSzPts val="1100"/>
              <a:buFont typeface="Arial"/>
              <a:buNone/>
            </a:pPr>
            <a:r>
              <a:rPr b="1" lang="en" sz="1300">
                <a:solidFill>
                  <a:schemeClr val="dk1"/>
                </a:solidFill>
              </a:rPr>
              <a:t>Mục tiêu và lợi ích của IEEE 802.20</a:t>
            </a:r>
            <a:endParaRPr b="1" sz="1300">
              <a:solidFill>
                <a:schemeClr val="dk1"/>
              </a:solidFill>
            </a:endParaRPr>
          </a:p>
          <a:p>
            <a:pPr indent="-298450" lvl="0" marL="457200" rtl="0" algn="l">
              <a:spcBef>
                <a:spcPts val="1200"/>
              </a:spcBef>
              <a:spcAft>
                <a:spcPts val="0"/>
              </a:spcAft>
              <a:buClr>
                <a:schemeClr val="dk1"/>
              </a:buClr>
              <a:buSzPts val="1100"/>
              <a:buChar char="●"/>
            </a:pPr>
            <a:r>
              <a:rPr b="1" lang="en" sz="1100">
                <a:solidFill>
                  <a:schemeClr val="dk1"/>
                </a:solidFill>
              </a:rPr>
              <a:t>Cung cấp kết nối băng rộng ổn định</a:t>
            </a:r>
            <a:r>
              <a:rPr lang="en" sz="1100">
                <a:solidFill>
                  <a:schemeClr val="dk1"/>
                </a:solidFill>
              </a:rPr>
              <a:t> cho các thiết bị di động ở tốc độ cao, đáp ứng nhu cầu ngày càng tăng về dữ liệu di động.</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Giảm thiểu nhiễu và đảm bảo hiệu suất</a:t>
            </a:r>
            <a:r>
              <a:rPr lang="en" sz="1100">
                <a:solidFill>
                  <a:schemeClr val="dk1"/>
                </a:solidFill>
              </a:rPr>
              <a:t> trong điều kiện di chuyển liên tục, lý tưởng cho các ứng dụng truyền tải video và dữ liệu lớn.</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Hỗ trợ nhiều loại ứng dụng</a:t>
            </a:r>
            <a:r>
              <a:rPr lang="en" sz="1100">
                <a:solidFill>
                  <a:schemeClr val="dk1"/>
                </a:solidFill>
              </a:rPr>
              <a:t>: Bao gồm truyền thông thoại, video, dữ liệu cho các thiết bị cá nhân di động, và các ứng dụng IoT trong ngành giao thông vận tải.</a:t>
            </a:r>
            <a:endParaRPr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Các chuẩn 802.20</a:t>
            </a:r>
            <a:endParaRPr/>
          </a:p>
        </p:txBody>
      </p:sp>
      <p:sp>
        <p:nvSpPr>
          <p:cNvPr id="418" name="Google Shape;418;p69"/>
          <p:cNvSpPr txBox="1"/>
          <p:nvPr>
            <p:ph idx="1" type="body"/>
          </p:nvPr>
        </p:nvSpPr>
        <p:spPr>
          <a:xfrm>
            <a:off x="311700" y="1152475"/>
            <a:ext cx="8520600" cy="3894900"/>
          </a:xfrm>
          <a:prstGeom prst="rect">
            <a:avLst/>
          </a:prstGeom>
        </p:spPr>
        <p:txBody>
          <a:bodyPr anchorCtr="0" anchor="t" bIns="91425" lIns="91425" spcFirstLastPara="1" rIns="91425" wrap="square" tIns="91425">
            <a:normAutofit fontScale="92500" lnSpcReduction="20000"/>
          </a:bodyPr>
          <a:lstStyle/>
          <a:p>
            <a:pPr indent="0" lvl="0" marL="0" rtl="0" algn="l">
              <a:spcBef>
                <a:spcPts val="1400"/>
              </a:spcBef>
              <a:spcAft>
                <a:spcPts val="0"/>
              </a:spcAft>
              <a:buClr>
                <a:schemeClr val="dk1"/>
              </a:buClr>
              <a:buSzPct val="84615"/>
              <a:buFont typeface="Arial"/>
              <a:buNone/>
            </a:pPr>
            <a:r>
              <a:rPr b="1" lang="en" sz="1300">
                <a:solidFill>
                  <a:schemeClr val="dk1"/>
                </a:solidFill>
              </a:rPr>
              <a:t>Ưu và nhược điểm của IEEE 802.20</a:t>
            </a:r>
            <a:endParaRPr b="1" sz="1300">
              <a:solidFill>
                <a:schemeClr val="dk1"/>
              </a:solidFill>
            </a:endParaRPr>
          </a:p>
          <a:p>
            <a:pPr indent="0" lvl="0" marL="0" rtl="0" algn="l">
              <a:spcBef>
                <a:spcPts val="1200"/>
              </a:spcBef>
              <a:spcAft>
                <a:spcPts val="0"/>
              </a:spcAft>
              <a:buClr>
                <a:schemeClr val="dk1"/>
              </a:buClr>
              <a:buSzPct val="100000"/>
              <a:buFont typeface="Arial"/>
              <a:buNone/>
            </a:pPr>
            <a:r>
              <a:rPr b="1" lang="en" sz="1100">
                <a:solidFill>
                  <a:schemeClr val="dk1"/>
                </a:solidFill>
              </a:rPr>
              <a:t>Ưu điểm</a:t>
            </a:r>
            <a:endParaRPr b="1" sz="1100">
              <a:solidFill>
                <a:schemeClr val="dk1"/>
              </a:solidFill>
            </a:endParaRPr>
          </a:p>
          <a:p>
            <a:pPr indent="-293211" lvl="0" marL="457200" rtl="0" algn="l">
              <a:spcBef>
                <a:spcPts val="1200"/>
              </a:spcBef>
              <a:spcAft>
                <a:spcPts val="0"/>
              </a:spcAft>
              <a:buClr>
                <a:schemeClr val="dk1"/>
              </a:buClr>
              <a:buSzPct val="100000"/>
              <a:buChar char="●"/>
            </a:pPr>
            <a:r>
              <a:rPr b="1" lang="en" sz="1100">
                <a:solidFill>
                  <a:schemeClr val="dk1"/>
                </a:solidFill>
              </a:rPr>
              <a:t>Khả năng hỗ trợ tốc độ di chuyển cao</a:t>
            </a:r>
            <a:r>
              <a:rPr lang="en" sz="1100">
                <a:solidFill>
                  <a:schemeClr val="dk1"/>
                </a:solidFill>
              </a:rPr>
              <a:t>: Đáp ứng được nhu cầu của người dùng trên các phương tiện di chuyển nhanh, đặc biệt trong môi trường đô thị và ngoại ô.</a:t>
            </a:r>
            <a:endParaRPr sz="1100">
              <a:solidFill>
                <a:schemeClr val="dk1"/>
              </a:solidFill>
            </a:endParaRPr>
          </a:p>
          <a:p>
            <a:pPr indent="-293211" lvl="0" marL="457200" rtl="0" algn="l">
              <a:spcBef>
                <a:spcPts val="0"/>
              </a:spcBef>
              <a:spcAft>
                <a:spcPts val="0"/>
              </a:spcAft>
              <a:buClr>
                <a:schemeClr val="dk1"/>
              </a:buClr>
              <a:buSzPct val="100000"/>
              <a:buChar char="●"/>
            </a:pPr>
            <a:r>
              <a:rPr b="1" lang="en" sz="1100">
                <a:solidFill>
                  <a:schemeClr val="dk1"/>
                </a:solidFill>
              </a:rPr>
              <a:t>Kết nối ổn định và liên tục</a:t>
            </a:r>
            <a:r>
              <a:rPr lang="en" sz="1100">
                <a:solidFill>
                  <a:schemeClr val="dk1"/>
                </a:solidFill>
              </a:rPr>
              <a:t>: Đảm bảo trải nghiệm liền mạch cho người dùng di động, nhờ khả năng chuyển vùng (handover) mạnh mẽ.</a:t>
            </a:r>
            <a:endParaRPr sz="1100">
              <a:solidFill>
                <a:schemeClr val="dk1"/>
              </a:solidFill>
            </a:endParaRPr>
          </a:p>
          <a:p>
            <a:pPr indent="0" lvl="0" marL="0" rtl="0" algn="l">
              <a:spcBef>
                <a:spcPts val="1200"/>
              </a:spcBef>
              <a:spcAft>
                <a:spcPts val="0"/>
              </a:spcAft>
              <a:buClr>
                <a:schemeClr val="dk1"/>
              </a:buClr>
              <a:buSzPct val="100000"/>
              <a:buFont typeface="Arial"/>
              <a:buNone/>
            </a:pPr>
            <a:r>
              <a:rPr b="1" lang="en" sz="1100">
                <a:solidFill>
                  <a:schemeClr val="dk1"/>
                </a:solidFill>
              </a:rPr>
              <a:t>Nhược điểm</a:t>
            </a:r>
            <a:endParaRPr b="1" sz="1100">
              <a:solidFill>
                <a:schemeClr val="dk1"/>
              </a:solidFill>
            </a:endParaRPr>
          </a:p>
          <a:p>
            <a:pPr indent="-293211" lvl="0" marL="457200" rtl="0" algn="l">
              <a:spcBef>
                <a:spcPts val="1200"/>
              </a:spcBef>
              <a:spcAft>
                <a:spcPts val="0"/>
              </a:spcAft>
              <a:buClr>
                <a:schemeClr val="dk1"/>
              </a:buClr>
              <a:buSzPct val="100000"/>
              <a:buChar char="●"/>
            </a:pPr>
            <a:r>
              <a:rPr b="1" lang="en" sz="1100">
                <a:solidFill>
                  <a:schemeClr val="dk1"/>
                </a:solidFill>
              </a:rPr>
              <a:t>Sự cạnh tranh từ LTE và các chuẩn 4G, 5G</a:t>
            </a:r>
            <a:r>
              <a:rPr lang="en" sz="1100">
                <a:solidFill>
                  <a:schemeClr val="dk1"/>
                </a:solidFill>
              </a:rPr>
              <a:t>: Trong quá trình phát triển, 802.20 gặp sự cạnh tranh mạnh mẽ từ LTE (Long-Term Evolution) và các công nghệ 4G, 5G có tốc độ và tính linh hoạt cao hơn.</a:t>
            </a:r>
            <a:endParaRPr sz="1100">
              <a:solidFill>
                <a:schemeClr val="dk1"/>
              </a:solidFill>
            </a:endParaRPr>
          </a:p>
          <a:p>
            <a:pPr indent="-293211" lvl="0" marL="457200" rtl="0" algn="l">
              <a:spcBef>
                <a:spcPts val="0"/>
              </a:spcBef>
              <a:spcAft>
                <a:spcPts val="0"/>
              </a:spcAft>
              <a:buClr>
                <a:schemeClr val="dk1"/>
              </a:buClr>
              <a:buSzPct val="100000"/>
              <a:buChar char="●"/>
            </a:pPr>
            <a:r>
              <a:rPr b="1" lang="en" sz="1100">
                <a:solidFill>
                  <a:schemeClr val="dk1"/>
                </a:solidFill>
              </a:rPr>
              <a:t>Chưa đạt được sự phổ biến rộng rãi</a:t>
            </a:r>
            <a:r>
              <a:rPr lang="en" sz="1100">
                <a:solidFill>
                  <a:schemeClr val="dk1"/>
                </a:solidFill>
              </a:rPr>
              <a:t>: Nhiều nhà mạng đã chuyển hướng sang các chuẩn khác như LTE và 5G thay vì đầu tư vào 802.20, khiến chuẩn này ít phổ biến trong thực tế.</a:t>
            </a:r>
            <a:endParaRPr sz="1100">
              <a:solidFill>
                <a:schemeClr val="dk1"/>
              </a:solidFill>
            </a:endParaRPr>
          </a:p>
          <a:p>
            <a:pPr indent="0" lvl="0" marL="0" rtl="0" algn="l">
              <a:spcBef>
                <a:spcPts val="1400"/>
              </a:spcBef>
              <a:spcAft>
                <a:spcPts val="0"/>
              </a:spcAft>
              <a:buClr>
                <a:schemeClr val="dk1"/>
              </a:buClr>
              <a:buSzPct val="84615"/>
              <a:buFont typeface="Arial"/>
              <a:buNone/>
            </a:pPr>
            <a:r>
              <a:rPr b="1" lang="en" sz="1300">
                <a:solidFill>
                  <a:schemeClr val="dk1"/>
                </a:solidFill>
              </a:rPr>
              <a:t>Ứng dụng của IEEE 802.20</a:t>
            </a:r>
            <a:endParaRPr b="1" sz="1300">
              <a:solidFill>
                <a:schemeClr val="dk1"/>
              </a:solidFill>
            </a:endParaRPr>
          </a:p>
          <a:p>
            <a:pPr indent="0" lvl="0" marL="0" rtl="0" algn="l">
              <a:spcBef>
                <a:spcPts val="1200"/>
              </a:spcBef>
              <a:spcAft>
                <a:spcPts val="0"/>
              </a:spcAft>
              <a:buClr>
                <a:schemeClr val="dk1"/>
              </a:buClr>
              <a:buSzPct val="100000"/>
              <a:buFont typeface="Arial"/>
              <a:buNone/>
            </a:pPr>
            <a:r>
              <a:rPr lang="en" sz="1100">
                <a:solidFill>
                  <a:schemeClr val="dk1"/>
                </a:solidFill>
              </a:rPr>
              <a:t>IEEE 802.20 phù hợp cho các ứng dụng yêu cầu kết nối băng rộng di động ở tốc độ cao, như:</a:t>
            </a:r>
            <a:endParaRPr sz="1100">
              <a:solidFill>
                <a:schemeClr val="dk1"/>
              </a:solidFill>
            </a:endParaRPr>
          </a:p>
          <a:p>
            <a:pPr indent="-293211" lvl="0" marL="457200" rtl="0" algn="l">
              <a:spcBef>
                <a:spcPts val="1200"/>
              </a:spcBef>
              <a:spcAft>
                <a:spcPts val="0"/>
              </a:spcAft>
              <a:buClr>
                <a:schemeClr val="dk1"/>
              </a:buClr>
              <a:buSzPct val="100000"/>
              <a:buChar char="●"/>
            </a:pPr>
            <a:r>
              <a:rPr b="1" lang="en" sz="1100">
                <a:solidFill>
                  <a:schemeClr val="dk1"/>
                </a:solidFill>
              </a:rPr>
              <a:t>Internet di động</a:t>
            </a:r>
            <a:r>
              <a:rPr lang="en" sz="1100">
                <a:solidFill>
                  <a:schemeClr val="dk1"/>
                </a:solidFill>
              </a:rPr>
              <a:t> trên các phương tiện giao thông công cộng (xe buýt, tàu hỏa).</a:t>
            </a:r>
            <a:endParaRPr sz="1100">
              <a:solidFill>
                <a:schemeClr val="dk1"/>
              </a:solidFill>
            </a:endParaRPr>
          </a:p>
          <a:p>
            <a:pPr indent="-293211" lvl="0" marL="457200" rtl="0" algn="l">
              <a:spcBef>
                <a:spcPts val="0"/>
              </a:spcBef>
              <a:spcAft>
                <a:spcPts val="0"/>
              </a:spcAft>
              <a:buClr>
                <a:schemeClr val="dk1"/>
              </a:buClr>
              <a:buSzPct val="100000"/>
              <a:buChar char="●"/>
            </a:pPr>
            <a:r>
              <a:rPr b="1" lang="en" sz="1100">
                <a:solidFill>
                  <a:schemeClr val="dk1"/>
                </a:solidFill>
              </a:rPr>
              <a:t>Truyền dữ liệu</a:t>
            </a:r>
            <a:r>
              <a:rPr lang="en" sz="1100">
                <a:solidFill>
                  <a:schemeClr val="dk1"/>
                </a:solidFill>
              </a:rPr>
              <a:t> cho các ứng dụng đòi hỏi tốc độ cao và kết nối ổn định khi di chuyển.</a:t>
            </a:r>
            <a:endParaRPr sz="1100">
              <a:solidFill>
                <a:schemeClr val="dk1"/>
              </a:solidFill>
            </a:endParaRPr>
          </a:p>
          <a:p>
            <a:pPr indent="-293211" lvl="0" marL="457200" rtl="0" algn="l">
              <a:spcBef>
                <a:spcPts val="0"/>
              </a:spcBef>
              <a:spcAft>
                <a:spcPts val="0"/>
              </a:spcAft>
              <a:buClr>
                <a:schemeClr val="dk1"/>
              </a:buClr>
              <a:buSzPct val="100000"/>
              <a:buChar char="●"/>
            </a:pPr>
            <a:r>
              <a:rPr b="1" lang="en" sz="1100">
                <a:solidFill>
                  <a:schemeClr val="dk1"/>
                </a:solidFill>
              </a:rPr>
              <a:t>Giải pháp IoT và Smart City</a:t>
            </a:r>
            <a:r>
              <a:rPr lang="en" sz="1100">
                <a:solidFill>
                  <a:schemeClr val="dk1"/>
                </a:solidFill>
              </a:rPr>
              <a:t>: Triển khai trong các môi trường đô thị hoặc hạ tầng giao thông thông minh để cung cấp dữ liệu theo thời gian thực cho các thiết bị cảm biến và giám sát.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Các chuận 802.21 và 802.22</a:t>
            </a:r>
            <a:endParaRPr/>
          </a:p>
        </p:txBody>
      </p:sp>
      <p:sp>
        <p:nvSpPr>
          <p:cNvPr id="424" name="Google Shape;424;p7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chemeClr val="dk1"/>
                </a:solidFill>
              </a:rPr>
              <a:t>Chuẩn </a:t>
            </a:r>
            <a:r>
              <a:rPr b="1" lang="en" sz="1100">
                <a:solidFill>
                  <a:schemeClr val="dk1"/>
                </a:solidFill>
              </a:rPr>
              <a:t>IEEE 802.21</a:t>
            </a:r>
            <a:r>
              <a:rPr lang="en" sz="1100">
                <a:solidFill>
                  <a:schemeClr val="dk1"/>
                </a:solidFill>
              </a:rPr>
              <a:t>, còn được gọi là </a:t>
            </a:r>
            <a:r>
              <a:rPr b="1" lang="en" sz="1100">
                <a:solidFill>
                  <a:schemeClr val="dk1"/>
                </a:solidFill>
              </a:rPr>
              <a:t>Media Independent Handover (MIH)</a:t>
            </a:r>
            <a:r>
              <a:rPr lang="en" sz="1100">
                <a:solidFill>
                  <a:schemeClr val="dk1"/>
                </a:solidFill>
              </a:rPr>
              <a:t>, là một tiêu chuẩn do IEEE phát triển nhằm cải thiện tính liên tục của kết nối mạng khi người dùng chuyển đổi giữa các loại mạng khác nhau. Chuẩn này tập trung vào việc cung cấp khả năng </a:t>
            </a:r>
            <a:r>
              <a:rPr b="1" lang="en" sz="1100">
                <a:solidFill>
                  <a:schemeClr val="dk1"/>
                </a:solidFill>
              </a:rPr>
              <a:t>chuyển giao liền mạch</a:t>
            </a:r>
            <a:r>
              <a:rPr lang="en" sz="1100">
                <a:solidFill>
                  <a:schemeClr val="dk1"/>
                </a:solidFill>
              </a:rPr>
              <a:t> giữa các mạng khác nhau, như Wi-Fi, WiMAX, 3G, LTE, và các mạng khác, giúp đảm bảo trải nghiệm người dùng không bị gián đoạn khi di chuyển giữa các vùng phủ sóng của các công nghệ khác nhau.</a:t>
            </a:r>
            <a:endParaRPr sz="1100">
              <a:solidFill>
                <a:schemeClr val="dk1"/>
              </a:solidFill>
            </a:endParaRPr>
          </a:p>
          <a:p>
            <a:pPr indent="0" lvl="0" marL="0" rtl="0" algn="l">
              <a:spcBef>
                <a:spcPts val="1200"/>
              </a:spcBef>
              <a:spcAft>
                <a:spcPts val="1200"/>
              </a:spcAft>
              <a:buNone/>
            </a:pPr>
            <a:r>
              <a:rPr lang="en" sz="1100">
                <a:solidFill>
                  <a:schemeClr val="dk1"/>
                </a:solidFill>
              </a:rPr>
              <a:t>Chuẩn </a:t>
            </a:r>
            <a:r>
              <a:rPr b="1" lang="en" sz="1100">
                <a:solidFill>
                  <a:schemeClr val="dk1"/>
                </a:solidFill>
              </a:rPr>
              <a:t>IEEE 802.22</a:t>
            </a:r>
            <a:r>
              <a:rPr lang="en" sz="1100">
                <a:solidFill>
                  <a:schemeClr val="dk1"/>
                </a:solidFill>
              </a:rPr>
              <a:t>, còn được gọi là </a:t>
            </a:r>
            <a:r>
              <a:rPr b="1" lang="en" sz="1100">
                <a:solidFill>
                  <a:schemeClr val="dk1"/>
                </a:solidFill>
              </a:rPr>
              <a:t>Wireless Regional Area Network (WRAN)</a:t>
            </a:r>
            <a:r>
              <a:rPr lang="en" sz="1100">
                <a:solidFill>
                  <a:schemeClr val="dk1"/>
                </a:solidFill>
              </a:rPr>
              <a:t>, là một tiêu chuẩn mạng không dây được IEEE phát triển nhằm cung cấp kết nối băng rộng không dây trong các khu vực rộng lớn, đặc biệt là những khu vực nông thôn và vùng xa nơi cơ sở hạ tầng mạng có dây không khả thi. Chuẩn 802.22 tận dụng dải tần </a:t>
            </a:r>
            <a:r>
              <a:rPr b="1" lang="en" sz="1100">
                <a:solidFill>
                  <a:schemeClr val="dk1"/>
                </a:solidFill>
              </a:rPr>
              <a:t>TV trắng</a:t>
            </a:r>
            <a:r>
              <a:rPr lang="en" sz="1100">
                <a:solidFill>
                  <a:schemeClr val="dk1"/>
                </a:solidFill>
              </a:rPr>
              <a:t> (TV White Spaces - TVWS) vốn được giải phóng từ các kênh truyền hình tương tự, giúp triển khai mạng không dây diện rộng với chi phí thấp và vùng phủ sóng lớn.</a:t>
            </a:r>
            <a:endParaRPr sz="11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Nội dung</a:t>
            </a:r>
            <a:endParaRPr/>
          </a:p>
        </p:txBody>
      </p:sp>
      <p:sp>
        <p:nvSpPr>
          <p:cNvPr id="430" name="Google Shape;430;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2"/>
              </a:buClr>
              <a:buSzPts val="1800"/>
              <a:buChar char="●"/>
            </a:pPr>
            <a:r>
              <a:rPr lang="en">
                <a:solidFill>
                  <a:schemeClr val="lt2"/>
                </a:solidFill>
              </a:rPr>
              <a:t>Giới thiệu chung</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Mạng điện thoại di động (Mobile Cellular networks)</a:t>
            </a:r>
            <a:endParaRPr>
              <a:solidFill>
                <a:schemeClr val="lt2"/>
              </a:solidFill>
            </a:endParaRPr>
          </a:p>
          <a:p>
            <a:pPr indent="-342900" lvl="0" marL="457200" rtl="0" algn="l">
              <a:spcBef>
                <a:spcPts val="0"/>
              </a:spcBef>
              <a:spcAft>
                <a:spcPts val="0"/>
              </a:spcAft>
              <a:buClr>
                <a:schemeClr val="lt2"/>
              </a:buClr>
              <a:buSzPts val="1800"/>
              <a:buChar char="●"/>
            </a:pPr>
            <a:r>
              <a:rPr lang="en">
                <a:solidFill>
                  <a:schemeClr val="lt2"/>
                </a:solidFill>
              </a:rPr>
              <a:t>Mạng không dây  IEEE</a:t>
            </a:r>
            <a:endParaRPr>
              <a:solidFill>
                <a:schemeClr val="lt2"/>
              </a:solidFill>
            </a:endParaRPr>
          </a:p>
          <a:p>
            <a:pPr indent="-342900" lvl="0" marL="457200" rtl="0" algn="l">
              <a:spcBef>
                <a:spcPts val="0"/>
              </a:spcBef>
              <a:spcAft>
                <a:spcPts val="0"/>
              </a:spcAft>
              <a:buClr>
                <a:schemeClr val="dk1"/>
              </a:buClr>
              <a:buSzPts val="1800"/>
              <a:buChar char="●"/>
            </a:pPr>
            <a:r>
              <a:rPr lang="en">
                <a:solidFill>
                  <a:schemeClr val="dk1"/>
                </a:solidFill>
              </a:rPr>
              <a:t>Quản lý di động (mobility management)</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8"/>
          <p:cNvPicPr preferRelativeResize="0"/>
          <p:nvPr/>
        </p:nvPicPr>
        <p:blipFill>
          <a:blip r:embed="rId3">
            <a:alphaModFix/>
          </a:blip>
          <a:stretch>
            <a:fillRect/>
          </a:stretch>
        </p:blipFill>
        <p:spPr>
          <a:xfrm>
            <a:off x="-51050" y="248700"/>
            <a:ext cx="9143999" cy="433481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Quản lý di động (mobility management)</a:t>
            </a:r>
            <a:endParaRPr/>
          </a:p>
        </p:txBody>
      </p:sp>
      <p:sp>
        <p:nvSpPr>
          <p:cNvPr id="436" name="Google Shape;436;p72"/>
          <p:cNvSpPr txBox="1"/>
          <p:nvPr>
            <p:ph idx="1" type="body"/>
          </p:nvPr>
        </p:nvSpPr>
        <p:spPr>
          <a:xfrm>
            <a:off x="311700" y="1159850"/>
            <a:ext cx="8520600" cy="3902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solidFill>
                  <a:schemeClr val="dk1"/>
                </a:solidFill>
              </a:rPr>
              <a:t>Khái niệm:</a:t>
            </a:r>
            <a:endParaRPr b="1">
              <a:solidFill>
                <a:schemeClr val="dk1"/>
              </a:solidFill>
            </a:endParaRPr>
          </a:p>
          <a:p>
            <a:pPr indent="0" lvl="0" marL="0" rtl="0" algn="just">
              <a:spcBef>
                <a:spcPts val="1200"/>
              </a:spcBef>
              <a:spcAft>
                <a:spcPts val="0"/>
              </a:spcAft>
              <a:buNone/>
            </a:pPr>
            <a:r>
              <a:rPr lang="en" sz="1600">
                <a:solidFill>
                  <a:schemeClr val="dk1"/>
                </a:solidFill>
              </a:rPr>
              <a:t>Quản lý di động (Mobility Management) là một tập hợp các quy trình, kỹ thuật, và công cụ hỗ trợ cho phép các thiết bị di động (như điện thoại di động, máy tính bảng) và người dùng duy trì kết nối liền mạch khi di chuyển giữa các mạng và vùng phủ sóng khác nhau. Mục tiêu của quản lý di động là đảm bảo rằng người dùng có thể truy cập và duy trì các dịch vụ mà không bị gián đoạn bất kể vị trí địa lý.</a:t>
            </a:r>
            <a:endParaRPr sz="1600">
              <a:solidFill>
                <a:schemeClr val="dk1"/>
              </a:solidFill>
            </a:endParaRPr>
          </a:p>
          <a:p>
            <a:pPr indent="0" lvl="0" marL="0" rtl="0" algn="l">
              <a:spcBef>
                <a:spcPts val="1400"/>
              </a:spcBef>
              <a:spcAft>
                <a:spcPts val="0"/>
              </a:spcAft>
              <a:buClr>
                <a:schemeClr val="dk1"/>
              </a:buClr>
              <a:buSzPct val="72938"/>
              <a:buFont typeface="Arial"/>
              <a:buNone/>
            </a:pPr>
            <a:r>
              <a:rPr b="1" lang="en" sz="1508">
                <a:solidFill>
                  <a:schemeClr val="dk1"/>
                </a:solidFill>
              </a:rPr>
              <a:t>Ứng dụng của Quản lý di động</a:t>
            </a:r>
            <a:endParaRPr b="1" sz="1508">
              <a:solidFill>
                <a:schemeClr val="dk1"/>
              </a:solidFill>
            </a:endParaRPr>
          </a:p>
          <a:p>
            <a:pPr indent="0" lvl="0" marL="0" rtl="0" algn="l">
              <a:spcBef>
                <a:spcPts val="1200"/>
              </a:spcBef>
              <a:spcAft>
                <a:spcPts val="0"/>
              </a:spcAft>
              <a:buClr>
                <a:schemeClr val="dk1"/>
              </a:buClr>
              <a:buSzPct val="73333"/>
              <a:buFont typeface="Arial"/>
              <a:buNone/>
            </a:pPr>
            <a:r>
              <a:rPr lang="en" sz="1500">
                <a:solidFill>
                  <a:schemeClr val="dk1"/>
                </a:solidFill>
              </a:rPr>
              <a:t>Quản lý di động hiện nay được áp dụng trong nhiều lĩnh vực, từ viễn thông, Internet of Things (IoT) đến các dịch vụ 5G và các mạng không dây tiên tiến, hỗ trợ cho các dịch vụ yêu cầu tính di động cao như giao thông thông minh, thành phố thông minh, và tự động hóa công nghiệp.</a:t>
            </a:r>
            <a:endParaRPr sz="1500">
              <a:solidFill>
                <a:schemeClr val="dk1"/>
              </a:solidFill>
            </a:endParaRPr>
          </a:p>
          <a:p>
            <a:pPr indent="0" lvl="0" marL="0" rtl="0" algn="l">
              <a:spcBef>
                <a:spcPts val="1200"/>
              </a:spcBef>
              <a:spcAft>
                <a:spcPts val="0"/>
              </a:spcAft>
              <a:buClr>
                <a:schemeClr val="dk1"/>
              </a:buClr>
              <a:buSzPct val="73333"/>
              <a:buFont typeface="Arial"/>
              <a:buNone/>
            </a:pPr>
            <a:r>
              <a:rPr lang="en" sz="1500">
                <a:solidFill>
                  <a:schemeClr val="dk1"/>
                </a:solidFill>
              </a:rPr>
              <a:t>Quản lý di động đóng vai trò quan trọng trong việc duy trì kết nối liền mạch và cung cấp trải nghiệm người dùng tốt khi thiết bị và người dùng di chuyển qua các vùng mạng khác nhau.</a:t>
            </a:r>
            <a:endParaRPr sz="1500">
              <a:solidFill>
                <a:schemeClr val="dk1"/>
              </a:solidFill>
            </a:endParaRPr>
          </a:p>
          <a:p>
            <a:pPr indent="0" lvl="0" marL="0" rtl="0" algn="just">
              <a:spcBef>
                <a:spcPts val="1200"/>
              </a:spcBef>
              <a:spcAft>
                <a:spcPts val="1200"/>
              </a:spcAft>
              <a:buNone/>
            </a:pPr>
            <a:r>
              <a:t/>
            </a:r>
            <a:endParaRPr sz="16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Quản lý di động (mobility management)</a:t>
            </a:r>
            <a:endParaRPr/>
          </a:p>
        </p:txBody>
      </p:sp>
      <p:sp>
        <p:nvSpPr>
          <p:cNvPr id="442" name="Google Shape;442;p73"/>
          <p:cNvSpPr txBox="1"/>
          <p:nvPr>
            <p:ph idx="1" type="body"/>
          </p:nvPr>
        </p:nvSpPr>
        <p:spPr>
          <a:xfrm>
            <a:off x="311700" y="1152475"/>
            <a:ext cx="8520600" cy="40722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 sz="1300">
                <a:solidFill>
                  <a:schemeClr val="dk1"/>
                </a:solidFill>
              </a:rPr>
              <a:t>Các thành phần chính của Quản lý di động:</a:t>
            </a:r>
            <a:endParaRPr b="1" sz="1300">
              <a:solidFill>
                <a:schemeClr val="dk1"/>
              </a:solidFill>
            </a:endParaRPr>
          </a:p>
          <a:p>
            <a:pPr indent="-304800" lvl="0" marL="457200" rtl="0" algn="l">
              <a:spcBef>
                <a:spcPts val="1200"/>
              </a:spcBef>
              <a:spcAft>
                <a:spcPts val="0"/>
              </a:spcAft>
              <a:buClr>
                <a:schemeClr val="dk1"/>
              </a:buClr>
              <a:buSzPts val="1200"/>
              <a:buAutoNum type="arabicPeriod"/>
            </a:pPr>
            <a:r>
              <a:rPr b="1" lang="en" sz="1200">
                <a:solidFill>
                  <a:schemeClr val="dk1"/>
                </a:solidFill>
              </a:rPr>
              <a:t>Quản lý định tuyến (Routing Management):</a:t>
            </a:r>
            <a:endParaRPr b="1"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Đảm bảo dữ liệu của người dùng có thể được gửi đến đúng địa chỉ khi họ di chuyển từ nơi này sang nơi khác.</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Thực hiện bằng cách sử dụng các kỹ thuật như định tuyến theo vị trí, nơi thông tin về vị trí của thiết bị di động được cập nhật để điều chỉnh tuyến đường truyền dữ liệu.</a:t>
            </a:r>
            <a:endParaRPr sz="1200">
              <a:solidFill>
                <a:schemeClr val="dk1"/>
              </a:solidFill>
            </a:endParaRPr>
          </a:p>
          <a:p>
            <a:pPr indent="-304800" lvl="0" marL="457200" rtl="0" algn="l">
              <a:spcBef>
                <a:spcPts val="0"/>
              </a:spcBef>
              <a:spcAft>
                <a:spcPts val="0"/>
              </a:spcAft>
              <a:buClr>
                <a:schemeClr val="dk1"/>
              </a:buClr>
              <a:buSzPts val="1200"/>
              <a:buAutoNum type="arabicPeriod"/>
            </a:pPr>
            <a:r>
              <a:rPr b="1" lang="en" sz="1200">
                <a:solidFill>
                  <a:schemeClr val="dk1"/>
                </a:solidFill>
              </a:rPr>
              <a:t>Quản lý kết nối (Handoff Management):</a:t>
            </a:r>
            <a:endParaRPr b="1"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Điều phối việc chuyển giao kết nối giữa các điểm truy cập khác nhau khi người dùng di chuyển ra ngoài vùng phủ sóng của một trạm và vào vùng phủ sóng của trạm khác.</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Các kỹ thuật handoff (chuyển giao) bao gồm chuyển giao mềm và cứng, tùy thuộc vào việc kết nối mới được thiết lập trước khi kết nối cũ bị ngắt hay không.</a:t>
            </a:r>
            <a:endParaRPr sz="1200">
              <a:solidFill>
                <a:schemeClr val="dk1"/>
              </a:solidFill>
            </a:endParaRPr>
          </a:p>
          <a:p>
            <a:pPr indent="-304800" lvl="0" marL="457200" rtl="0" algn="l">
              <a:spcBef>
                <a:spcPts val="0"/>
              </a:spcBef>
              <a:spcAft>
                <a:spcPts val="0"/>
              </a:spcAft>
              <a:buClr>
                <a:schemeClr val="dk1"/>
              </a:buClr>
              <a:buSzPts val="1200"/>
              <a:buAutoNum type="arabicPeriod"/>
            </a:pPr>
            <a:r>
              <a:rPr b="1" lang="en" sz="1200">
                <a:solidFill>
                  <a:schemeClr val="dk1"/>
                </a:solidFill>
              </a:rPr>
              <a:t>Quản lý vị trí (Location Management):</a:t>
            </a:r>
            <a:endParaRPr b="1"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Quản lý thông tin vị trí của các thiết bị di động để có thể xác định và theo dõi người dùng trong mạng di động.</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Có hai thành phần quan trọng:</a:t>
            </a:r>
            <a:endParaRPr sz="1200">
              <a:solidFill>
                <a:schemeClr val="dk1"/>
              </a:solidFill>
            </a:endParaRPr>
          </a:p>
          <a:p>
            <a:pPr indent="-304800" lvl="2" marL="1371600" rtl="0" algn="l">
              <a:spcBef>
                <a:spcPts val="0"/>
              </a:spcBef>
              <a:spcAft>
                <a:spcPts val="0"/>
              </a:spcAft>
              <a:buClr>
                <a:schemeClr val="dk1"/>
              </a:buClr>
              <a:buSzPts val="1200"/>
              <a:buChar char="■"/>
            </a:pPr>
            <a:r>
              <a:rPr b="1" lang="en" sz="1200">
                <a:solidFill>
                  <a:schemeClr val="dk1"/>
                </a:solidFill>
              </a:rPr>
              <a:t>Cập nhật vị trí:</a:t>
            </a:r>
            <a:r>
              <a:rPr lang="en" sz="1200">
                <a:solidFill>
                  <a:schemeClr val="dk1"/>
                </a:solidFill>
              </a:rPr>
              <a:t> Khi thiết bị di chuyển đến một vùng mới, nó gửi tín hiệu cập nhật vị trí đến hệ thống.</a:t>
            </a:r>
            <a:endParaRPr sz="1200">
              <a:solidFill>
                <a:schemeClr val="dk1"/>
              </a:solidFill>
            </a:endParaRPr>
          </a:p>
          <a:p>
            <a:pPr indent="-304800" lvl="2" marL="1371600" rtl="0" algn="l">
              <a:spcBef>
                <a:spcPts val="0"/>
              </a:spcBef>
              <a:spcAft>
                <a:spcPts val="0"/>
              </a:spcAft>
              <a:buClr>
                <a:schemeClr val="dk1"/>
              </a:buClr>
              <a:buSzPts val="1200"/>
              <a:buChar char="■"/>
            </a:pPr>
            <a:r>
              <a:rPr b="1" lang="en" sz="1200">
                <a:solidFill>
                  <a:schemeClr val="dk1"/>
                </a:solidFill>
              </a:rPr>
              <a:t>Yêu cầu vị trí:</a:t>
            </a:r>
            <a:r>
              <a:rPr lang="en" sz="1200">
                <a:solidFill>
                  <a:schemeClr val="dk1"/>
                </a:solidFill>
              </a:rPr>
              <a:t> Khi có cuộc gọi hoặc dữ liệu cần gửi đến thiết bị, hệ thống phải xác định vị trí hiện tại của thiết bị để chuyển hướng dữ liệu.</a:t>
            </a:r>
            <a:endParaRPr sz="15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Quản lý di động vĩ mô (macro-mobility)</a:t>
            </a:r>
            <a:endParaRPr/>
          </a:p>
        </p:txBody>
      </p:sp>
      <p:sp>
        <p:nvSpPr>
          <p:cNvPr id="448" name="Google Shape;448;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700">
                <a:solidFill>
                  <a:schemeClr val="dk1"/>
                </a:solidFill>
              </a:rPr>
              <a:t>Quản lý di động vĩ mô (Macro-mobility Management) là quá trình quản lý di chuyển của các thiết bị di động qua các khu vực rộng lớn, ví dụ khi thiết bị di chuyển giữa các mạng khác nhau hoặc từ một nhà cung cấp dịch vụ này sang nhà cung cấp dịch vụ khác. Điều này thường xảy ra khi một thiết bị di chuyển ra ngoài vùng phủ sóng của một mạng và vào vùng phủ sóng của mạng khác.</a:t>
            </a:r>
            <a:endParaRPr sz="17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Quản lý di động vĩ mô (macro-mobility)</a:t>
            </a:r>
            <a:endParaRPr/>
          </a:p>
        </p:txBody>
      </p:sp>
      <p:sp>
        <p:nvSpPr>
          <p:cNvPr id="454" name="Google Shape;454;p75"/>
          <p:cNvSpPr txBox="1"/>
          <p:nvPr>
            <p:ph idx="1" type="body"/>
          </p:nvPr>
        </p:nvSpPr>
        <p:spPr>
          <a:xfrm>
            <a:off x="311700" y="1152475"/>
            <a:ext cx="8520600" cy="38949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 sz="1500">
                <a:solidFill>
                  <a:schemeClr val="dk1"/>
                </a:solidFill>
              </a:rPr>
              <a:t>Quy trình quản lý di động vĩ mô</a:t>
            </a:r>
            <a:endParaRPr b="1" sz="1500">
              <a:solidFill>
                <a:schemeClr val="dk1"/>
              </a:solidFill>
            </a:endParaRPr>
          </a:p>
          <a:p>
            <a:pPr indent="0" lvl="0" marL="0" rtl="0" algn="l">
              <a:spcBef>
                <a:spcPts val="1200"/>
              </a:spcBef>
              <a:spcAft>
                <a:spcPts val="0"/>
              </a:spcAft>
              <a:buClr>
                <a:schemeClr val="dk1"/>
              </a:buClr>
              <a:buSzPts val="1100"/>
              <a:buFont typeface="Arial"/>
              <a:buNone/>
            </a:pPr>
            <a:r>
              <a:rPr lang="en" sz="1300">
                <a:solidFill>
                  <a:schemeClr val="dk1"/>
                </a:solidFill>
              </a:rPr>
              <a:t>Quản lý di động vĩ mô thường bao gồm các bước sau:</a:t>
            </a:r>
            <a:endParaRPr sz="1300">
              <a:solidFill>
                <a:schemeClr val="dk1"/>
              </a:solidFill>
            </a:endParaRPr>
          </a:p>
          <a:p>
            <a:pPr indent="-311150" lvl="0" marL="457200" rtl="0" algn="l">
              <a:spcBef>
                <a:spcPts val="1200"/>
              </a:spcBef>
              <a:spcAft>
                <a:spcPts val="0"/>
              </a:spcAft>
              <a:buClr>
                <a:schemeClr val="dk1"/>
              </a:buClr>
              <a:buSzPts val="1300"/>
              <a:buAutoNum type="arabicPeriod"/>
            </a:pPr>
            <a:r>
              <a:rPr b="1" lang="en" sz="1300">
                <a:solidFill>
                  <a:schemeClr val="dk1"/>
                </a:solidFill>
              </a:rPr>
              <a:t>Phát hiện chuyển vùng (Movement Detection):</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Thiết bị nhận diện mình đang di chuyển đến một vùng mạng mới, thường thông qua việc mất tín hiệu từ mạng cũ và bắt được tín hiệu từ mạng mới.</a:t>
            </a:r>
            <a:endParaRPr sz="1300">
              <a:solidFill>
                <a:schemeClr val="dk1"/>
              </a:solidFill>
            </a:endParaRPr>
          </a:p>
          <a:p>
            <a:pPr indent="-311150" lvl="0" marL="457200" rtl="0" algn="l">
              <a:spcBef>
                <a:spcPts val="0"/>
              </a:spcBef>
              <a:spcAft>
                <a:spcPts val="0"/>
              </a:spcAft>
              <a:buClr>
                <a:schemeClr val="dk1"/>
              </a:buClr>
              <a:buSzPts val="1300"/>
              <a:buAutoNum type="arabicPeriod"/>
            </a:pPr>
            <a:r>
              <a:rPr b="1" lang="en" sz="1300">
                <a:solidFill>
                  <a:schemeClr val="dk1"/>
                </a:solidFill>
              </a:rPr>
              <a:t>Cấp phát địa chỉ và cập nhật định tuyến (Address Allocation and Routing Update):</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Khi di chuyển sang mạng mới, thiết bị được cấp địa chỉ IP mới từ mạng đó.</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Thông tin định tuyến và bảng điều khiển mạng sẽ được cập nhật để đảm bảo các gói tin tiếp tục được gửi đúng đích.</a:t>
            </a:r>
            <a:endParaRPr sz="1300">
              <a:solidFill>
                <a:schemeClr val="dk1"/>
              </a:solidFill>
            </a:endParaRPr>
          </a:p>
          <a:p>
            <a:pPr indent="-311150" lvl="0" marL="457200" rtl="0" algn="l">
              <a:spcBef>
                <a:spcPts val="0"/>
              </a:spcBef>
              <a:spcAft>
                <a:spcPts val="0"/>
              </a:spcAft>
              <a:buClr>
                <a:schemeClr val="dk1"/>
              </a:buClr>
              <a:buSzPts val="1300"/>
              <a:buAutoNum type="arabicPeriod"/>
            </a:pPr>
            <a:r>
              <a:rPr b="1" lang="en" sz="1300">
                <a:solidFill>
                  <a:schemeClr val="dk1"/>
                </a:solidFill>
              </a:rPr>
              <a:t>Duy trì và bảo mật kết nối (Connection Maintenance and Security):</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Thiết bị cần xác thực và tái lập các tiêu chuẩn bảo mật khi chuyển vào mạng mới.</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Các giao thức như MIP, DSMIP và SIP có cơ chế bảo mật nhằm đảm bảo thông tin của thiết bị không bị lộ trong quá trình chuyển giao.</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Quản lý di động vĩ mô (macro-mobility)</a:t>
            </a:r>
            <a:endParaRPr/>
          </a:p>
          <a:p>
            <a:pPr indent="0" lvl="0" marL="0" rtl="0" algn="l">
              <a:spcBef>
                <a:spcPts val="0"/>
              </a:spcBef>
              <a:spcAft>
                <a:spcPts val="0"/>
              </a:spcAft>
              <a:buNone/>
            </a:pPr>
            <a:r>
              <a:t/>
            </a:r>
            <a:endParaRPr/>
          </a:p>
        </p:txBody>
      </p:sp>
      <p:sp>
        <p:nvSpPr>
          <p:cNvPr id="460" name="Google Shape;460;p76"/>
          <p:cNvSpPr txBox="1"/>
          <p:nvPr>
            <p:ph idx="1" type="body"/>
          </p:nvPr>
        </p:nvSpPr>
        <p:spPr>
          <a:xfrm>
            <a:off x="311700" y="1152475"/>
            <a:ext cx="8520600" cy="39540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1600">
                <a:solidFill>
                  <a:schemeClr val="dk1"/>
                </a:solidFill>
              </a:rPr>
              <a:t>Đặc điểm của Quản lý di động vĩ mô</a:t>
            </a:r>
            <a:endParaRPr b="1" sz="1600">
              <a:solidFill>
                <a:schemeClr val="dk1"/>
              </a:solidFill>
            </a:endParaRPr>
          </a:p>
          <a:p>
            <a:pPr indent="-317500" lvl="0" marL="457200" rtl="0" algn="l">
              <a:spcBef>
                <a:spcPts val="1200"/>
              </a:spcBef>
              <a:spcAft>
                <a:spcPts val="0"/>
              </a:spcAft>
              <a:buClr>
                <a:schemeClr val="dk1"/>
              </a:buClr>
              <a:buSzPts val="1400"/>
              <a:buAutoNum type="arabicPeriod"/>
            </a:pPr>
            <a:r>
              <a:rPr b="1" lang="en" sz="1400">
                <a:solidFill>
                  <a:schemeClr val="dk1"/>
                </a:solidFill>
              </a:rPr>
              <a:t>Phạm vi rộng lớn và khác biệt về mạng:</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Macro-mobility diễn ra khi thiết bị di chuyển qua nhiều khu vực hoặc vùng địa lý rộng lớn, chẳng hạn như di chuyển từ một quốc gia hoặc khu vực này sang khu vực khác. Trong các trường hợp này, việc duy trì kết nối liền mạch đòi hỏi quản lý ở mức độ liên mạng hoặc liên nhà cung cấp dịch vụ.</a:t>
            </a:r>
            <a:endParaRPr>
              <a:solidFill>
                <a:schemeClr val="dk1"/>
              </a:solidFill>
            </a:endParaRPr>
          </a:p>
          <a:p>
            <a:pPr indent="-317500" lvl="0" marL="457200" rtl="0" algn="l">
              <a:spcBef>
                <a:spcPts val="0"/>
              </a:spcBef>
              <a:spcAft>
                <a:spcPts val="0"/>
              </a:spcAft>
              <a:buClr>
                <a:schemeClr val="dk1"/>
              </a:buClr>
              <a:buSzPts val="1400"/>
              <a:buAutoNum type="arabicPeriod"/>
            </a:pPr>
            <a:r>
              <a:rPr b="1" lang="en" sz="1400">
                <a:solidFill>
                  <a:schemeClr val="dk1"/>
                </a:solidFill>
              </a:rPr>
              <a:t>Yêu cầu quản lý địa chỉ IP khi di chuyển:</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Khi thiết bị di chuyển giữa các mạng khác nhau, cần thay đổi địa chỉ IP để duy trì kết nối với mạng đích. Quản lý di động vĩ mô cần đảm bảo rằng địa chỉ IP của thiết bị có thể thay đổi linh hoạt mà không gây mất kết nối, đặc biệt quan trọng với các ứng dụng thời gian thực như cuộc gọi video hoặc truy cập dữ liệu liên tục.</a:t>
            </a:r>
            <a:endParaRPr>
              <a:solidFill>
                <a:schemeClr val="dk1"/>
              </a:solidFill>
            </a:endParaRPr>
          </a:p>
          <a:p>
            <a:pPr indent="-317500" lvl="0" marL="457200" rtl="0" algn="l">
              <a:spcBef>
                <a:spcPts val="0"/>
              </a:spcBef>
              <a:spcAft>
                <a:spcPts val="0"/>
              </a:spcAft>
              <a:buClr>
                <a:schemeClr val="dk1"/>
              </a:buClr>
              <a:buSzPts val="1400"/>
              <a:buAutoNum type="arabicPeriod"/>
            </a:pPr>
            <a:r>
              <a:rPr b="1" lang="en" sz="1400">
                <a:solidFill>
                  <a:schemeClr val="dk1"/>
                </a:solidFill>
              </a:rPr>
              <a:t>Chuyển giao giữa các mạng:</a:t>
            </a:r>
            <a:endParaRPr b="1"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Các chuyển giao giữa các mạng trong quản lý di động vĩ mô thường là các quá trình phức tạp và đòi hỏi thời gian dài hơn so với chuyển giao trong quản lý di động vi mô do phải cập nhật thông tin mạng trên diện rộng và đôi khi phải tái xác thực để đảm bảo tính bảo mật.</a:t>
            </a:r>
            <a:endParaRPr sz="17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77"/>
          <p:cNvPicPr preferRelativeResize="0"/>
          <p:nvPr/>
        </p:nvPicPr>
        <p:blipFill>
          <a:blip r:embed="rId3">
            <a:alphaModFix/>
          </a:blip>
          <a:stretch>
            <a:fillRect/>
          </a:stretch>
        </p:blipFill>
        <p:spPr>
          <a:xfrm>
            <a:off x="4234525" y="0"/>
            <a:ext cx="4909476" cy="5143500"/>
          </a:xfrm>
          <a:prstGeom prst="rect">
            <a:avLst/>
          </a:prstGeom>
          <a:noFill/>
          <a:ln>
            <a:noFill/>
          </a:ln>
        </p:spPr>
      </p:pic>
      <p:sp>
        <p:nvSpPr>
          <p:cNvPr id="466" name="Google Shape;466;p77"/>
          <p:cNvSpPr txBox="1"/>
          <p:nvPr>
            <p:ph idx="1" type="body"/>
          </p:nvPr>
        </p:nvSpPr>
        <p:spPr>
          <a:xfrm>
            <a:off x="0" y="0"/>
            <a:ext cx="4848000" cy="50622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Clr>
                <a:schemeClr val="dk1"/>
              </a:buClr>
              <a:buSzPts val="935"/>
              <a:buFont typeface="Arial"/>
              <a:buNone/>
            </a:pPr>
            <a:r>
              <a:rPr b="1" lang="en" sz="1300">
                <a:solidFill>
                  <a:srgbClr val="FF0000"/>
                </a:solidFill>
              </a:rPr>
              <a:t>Giao thức Mobile IP</a:t>
            </a:r>
            <a:endParaRPr b="1" sz="1300">
              <a:solidFill>
                <a:srgbClr val="FF0000"/>
              </a:solidFill>
            </a:endParaRPr>
          </a:p>
          <a:p>
            <a:pPr indent="0" lvl="0" marL="0" rtl="0" algn="l">
              <a:lnSpc>
                <a:spcPct val="95000"/>
              </a:lnSpc>
              <a:spcBef>
                <a:spcPts val="1200"/>
              </a:spcBef>
              <a:spcAft>
                <a:spcPts val="0"/>
              </a:spcAft>
              <a:buClr>
                <a:schemeClr val="dk1"/>
              </a:buClr>
              <a:buSzPts val="935"/>
              <a:buFont typeface="Arial"/>
              <a:buNone/>
            </a:pPr>
            <a:r>
              <a:rPr lang="en" sz="1200">
                <a:solidFill>
                  <a:schemeClr val="dk1"/>
                </a:solidFill>
              </a:rPr>
              <a:t>Quá trình duy trì kết nối của Mobile IP thông qua hai bước chính: </a:t>
            </a:r>
            <a:r>
              <a:rPr b="1" lang="en" sz="1200">
                <a:solidFill>
                  <a:schemeClr val="dk1"/>
                </a:solidFill>
              </a:rPr>
              <a:t>đăng ký</a:t>
            </a:r>
            <a:r>
              <a:rPr lang="en" sz="1200">
                <a:solidFill>
                  <a:schemeClr val="dk1"/>
                </a:solidFill>
              </a:rPr>
              <a:t> và </a:t>
            </a:r>
            <a:r>
              <a:rPr b="1" lang="en" sz="1200">
                <a:solidFill>
                  <a:schemeClr val="dk1"/>
                </a:solidFill>
              </a:rPr>
              <a:t>định tuyến</a:t>
            </a:r>
            <a:r>
              <a:rPr lang="en" sz="1200">
                <a:solidFill>
                  <a:schemeClr val="dk1"/>
                </a:solidFill>
              </a:rPr>
              <a:t>.</a:t>
            </a:r>
            <a:endParaRPr sz="1200">
              <a:solidFill>
                <a:schemeClr val="dk1"/>
              </a:solidFill>
            </a:endParaRPr>
          </a:p>
          <a:p>
            <a:pPr indent="-304800" lvl="0" marL="457200" rtl="0" algn="l">
              <a:lnSpc>
                <a:spcPct val="95000"/>
              </a:lnSpc>
              <a:spcBef>
                <a:spcPts val="1200"/>
              </a:spcBef>
              <a:spcAft>
                <a:spcPts val="0"/>
              </a:spcAft>
              <a:buClr>
                <a:schemeClr val="dk1"/>
              </a:buClr>
              <a:buSzPts val="1200"/>
              <a:buAutoNum type="arabicPeriod"/>
            </a:pPr>
            <a:r>
              <a:rPr b="1" lang="en" sz="1200">
                <a:solidFill>
                  <a:schemeClr val="dk1"/>
                </a:solidFill>
              </a:rPr>
              <a:t>Quá trình đăng ký:</a:t>
            </a:r>
            <a:endParaRPr b="1" sz="1200">
              <a:solidFill>
                <a:schemeClr val="dk1"/>
              </a:solidFill>
            </a:endParaRPr>
          </a:p>
          <a:p>
            <a:pPr indent="-304800" lvl="1" marL="514350" rtl="0" algn="l">
              <a:lnSpc>
                <a:spcPct val="95000"/>
              </a:lnSpc>
              <a:spcBef>
                <a:spcPts val="0"/>
              </a:spcBef>
              <a:spcAft>
                <a:spcPts val="0"/>
              </a:spcAft>
              <a:buClr>
                <a:schemeClr val="dk1"/>
              </a:buClr>
              <a:buSzPts val="1200"/>
              <a:buChar char="○"/>
            </a:pPr>
            <a:r>
              <a:rPr lang="en" sz="1200">
                <a:solidFill>
                  <a:schemeClr val="dk1"/>
                </a:solidFill>
              </a:rPr>
              <a:t>Khi MN di chuyển đến một mạng nước ngoài, nó gửi một yêu cầu đăng ký đến FA để được cấp một địa chỉ tạm thời (CoA).</a:t>
            </a:r>
            <a:endParaRPr sz="1200">
              <a:solidFill>
                <a:schemeClr val="dk1"/>
              </a:solidFill>
            </a:endParaRPr>
          </a:p>
          <a:p>
            <a:pPr indent="-304800" lvl="1" marL="514350" rtl="0" algn="l">
              <a:lnSpc>
                <a:spcPct val="95000"/>
              </a:lnSpc>
              <a:spcBef>
                <a:spcPts val="0"/>
              </a:spcBef>
              <a:spcAft>
                <a:spcPts val="0"/>
              </a:spcAft>
              <a:buClr>
                <a:schemeClr val="dk1"/>
              </a:buClr>
              <a:buSzPts val="1200"/>
              <a:buChar char="○"/>
            </a:pPr>
            <a:r>
              <a:rPr lang="en" sz="1200">
                <a:solidFill>
                  <a:schemeClr val="dk1"/>
                </a:solidFill>
              </a:rPr>
              <a:t>FA sau đó sẽ gửi yêu cầu đăng ký đến HA để thông báo rằng MN hiện đang ở mạng nước ngoài và xác định địa chỉ CoA.</a:t>
            </a:r>
            <a:endParaRPr sz="1200">
              <a:solidFill>
                <a:schemeClr val="dk1"/>
              </a:solidFill>
            </a:endParaRPr>
          </a:p>
          <a:p>
            <a:pPr indent="-304800" lvl="1" marL="514350" rtl="0" algn="l">
              <a:lnSpc>
                <a:spcPct val="95000"/>
              </a:lnSpc>
              <a:spcBef>
                <a:spcPts val="0"/>
              </a:spcBef>
              <a:spcAft>
                <a:spcPts val="0"/>
              </a:spcAft>
              <a:buClr>
                <a:schemeClr val="dk1"/>
              </a:buClr>
              <a:buSzPts val="1200"/>
              <a:buChar char="○"/>
            </a:pPr>
            <a:r>
              <a:rPr lang="en" sz="1200">
                <a:solidFill>
                  <a:schemeClr val="dk1"/>
                </a:solidFill>
              </a:rPr>
              <a:t>HA lưu trữ thông tin địa chỉ CoA và thiết lập một đường hầm (tunnel) từ HA đến FA. Đường hầm này giúp dữ liệu gửi từ mạng gốc có thể đến FA và chuyển tiếp đến MN mà không bị gián đoạn.</a:t>
            </a:r>
            <a:endParaRPr sz="1200">
              <a:solidFill>
                <a:schemeClr val="dk1"/>
              </a:solidFill>
            </a:endParaRPr>
          </a:p>
          <a:p>
            <a:pPr indent="-304800" lvl="1" marL="514350" rtl="0" algn="l">
              <a:lnSpc>
                <a:spcPct val="95000"/>
              </a:lnSpc>
              <a:spcBef>
                <a:spcPts val="0"/>
              </a:spcBef>
              <a:spcAft>
                <a:spcPts val="0"/>
              </a:spcAft>
              <a:buClr>
                <a:schemeClr val="dk1"/>
              </a:buClr>
              <a:buSzPts val="1200"/>
              <a:buChar char="○"/>
            </a:pPr>
            <a:r>
              <a:rPr lang="en" sz="1200">
                <a:solidFill>
                  <a:schemeClr val="dk1"/>
                </a:solidFill>
              </a:rPr>
              <a:t>Sau khi hoàn tất đăng ký, HA chuyển tất cả các gói tin đến địa chỉ CoA của MN, và FA chuyển tiếp các gói tin này đến MN.</a:t>
            </a:r>
            <a:endParaRPr sz="1200">
              <a:solidFill>
                <a:schemeClr val="dk1"/>
              </a:solidFill>
            </a:endParaRPr>
          </a:p>
          <a:p>
            <a:pPr indent="-304800" lvl="0" marL="457200" rtl="0" algn="l">
              <a:lnSpc>
                <a:spcPct val="95000"/>
              </a:lnSpc>
              <a:spcBef>
                <a:spcPts val="0"/>
              </a:spcBef>
              <a:spcAft>
                <a:spcPts val="0"/>
              </a:spcAft>
              <a:buClr>
                <a:schemeClr val="dk1"/>
              </a:buClr>
              <a:buSzPts val="1200"/>
              <a:buAutoNum type="arabicPeriod"/>
            </a:pPr>
            <a:r>
              <a:rPr b="1" lang="en" sz="1200">
                <a:solidFill>
                  <a:schemeClr val="dk1"/>
                </a:solidFill>
              </a:rPr>
              <a:t>Quá trình định tuyến và truyền dữ liệu:</a:t>
            </a:r>
            <a:endParaRPr b="1" sz="1200">
              <a:solidFill>
                <a:schemeClr val="dk1"/>
              </a:solidFill>
            </a:endParaRPr>
          </a:p>
          <a:p>
            <a:pPr indent="-304800" lvl="1" marL="514350" rtl="0" algn="l">
              <a:lnSpc>
                <a:spcPct val="95000"/>
              </a:lnSpc>
              <a:spcBef>
                <a:spcPts val="0"/>
              </a:spcBef>
              <a:spcAft>
                <a:spcPts val="0"/>
              </a:spcAft>
              <a:buClr>
                <a:schemeClr val="dk1"/>
              </a:buClr>
              <a:buSzPts val="1200"/>
              <a:buChar char="○"/>
            </a:pPr>
            <a:r>
              <a:rPr lang="en" sz="1200">
                <a:solidFill>
                  <a:schemeClr val="dk1"/>
                </a:solidFill>
              </a:rPr>
              <a:t>Khi một gói tin được gửi từ một thiết bị khác đến địa chỉ HoA của MN, HA sẽ "tóm tắt" gói tin này bằng cách đóng gói thêm một lớp header (header encapsulation) chỉ đến địa chỉ CoA của MN.</a:t>
            </a:r>
            <a:endParaRPr sz="1200">
              <a:solidFill>
                <a:schemeClr val="dk1"/>
              </a:solidFill>
            </a:endParaRPr>
          </a:p>
          <a:p>
            <a:pPr indent="-304800" lvl="1" marL="514350" rtl="0" algn="l">
              <a:lnSpc>
                <a:spcPct val="95000"/>
              </a:lnSpc>
              <a:spcBef>
                <a:spcPts val="0"/>
              </a:spcBef>
              <a:spcAft>
                <a:spcPts val="0"/>
              </a:spcAft>
              <a:buClr>
                <a:schemeClr val="dk1"/>
              </a:buClr>
              <a:buSzPts val="1200"/>
              <a:buChar char="○"/>
            </a:pPr>
            <a:r>
              <a:rPr lang="en" sz="1200">
                <a:solidFill>
                  <a:schemeClr val="dk1"/>
                </a:solidFill>
              </a:rPr>
              <a:t>Gói tin sẽ được gửi qua đường hầm đến FA tại mạng nước ngoài, FA sau đó sẽ giải nén gói tin (decapsulation) và gửi gói tin đến MN.</a:t>
            </a:r>
            <a:endParaRPr sz="1200">
              <a:solidFill>
                <a:schemeClr val="dk1"/>
              </a:solidFill>
            </a:endParaRPr>
          </a:p>
          <a:p>
            <a:pPr indent="-304800" lvl="1" marL="514350" rtl="0" algn="l">
              <a:lnSpc>
                <a:spcPct val="95000"/>
              </a:lnSpc>
              <a:spcBef>
                <a:spcPts val="0"/>
              </a:spcBef>
              <a:spcAft>
                <a:spcPts val="0"/>
              </a:spcAft>
              <a:buClr>
                <a:schemeClr val="dk1"/>
              </a:buClr>
              <a:buSzPts val="1200"/>
              <a:buChar char="○"/>
            </a:pPr>
            <a:r>
              <a:rPr lang="en" sz="1200">
                <a:solidFill>
                  <a:schemeClr val="dk1"/>
                </a:solidFill>
              </a:rPr>
              <a:t>Đối với dữ liệu truyền ngược lại từ MN đến thiết bị khác, thường thì MN sẽ gửi trực tiếp đến đích mà không qua HA để giảm độ trễ. Quá trình này được gọi là </a:t>
            </a:r>
            <a:r>
              <a:rPr i="1" lang="en" sz="1200">
                <a:solidFill>
                  <a:schemeClr val="dk1"/>
                </a:solidFill>
              </a:rPr>
              <a:t>Triangular Routing</a:t>
            </a:r>
            <a:r>
              <a:rPr lang="en" sz="1200">
                <a:solidFill>
                  <a:schemeClr val="dk1"/>
                </a:solidFill>
              </a:rPr>
              <a:t>.</a:t>
            </a:r>
            <a:endParaRPr sz="12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8"/>
          <p:cNvSpPr txBox="1"/>
          <p:nvPr>
            <p:ph idx="1" type="body"/>
          </p:nvPr>
        </p:nvSpPr>
        <p:spPr>
          <a:xfrm>
            <a:off x="274750" y="0"/>
            <a:ext cx="8520600" cy="49716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852"/>
              <a:buFont typeface="Arial"/>
              <a:buNone/>
            </a:pPr>
            <a:r>
              <a:rPr b="1" lang="en" sz="1207">
                <a:solidFill>
                  <a:srgbClr val="FF0000"/>
                </a:solidFill>
              </a:rPr>
              <a:t>Các phiên bản của Mobile IP</a:t>
            </a:r>
            <a:endParaRPr b="1" sz="1207">
              <a:solidFill>
                <a:srgbClr val="FF0000"/>
              </a:solidFill>
            </a:endParaRPr>
          </a:p>
          <a:p>
            <a:pPr indent="0" lvl="0" marL="0" rtl="0" algn="l">
              <a:spcBef>
                <a:spcPts val="1200"/>
              </a:spcBef>
              <a:spcAft>
                <a:spcPts val="0"/>
              </a:spcAft>
              <a:buClr>
                <a:schemeClr val="dk1"/>
              </a:buClr>
              <a:buSzPts val="852"/>
              <a:buFont typeface="Arial"/>
              <a:buNone/>
            </a:pPr>
            <a:r>
              <a:rPr lang="en" sz="1052">
                <a:solidFill>
                  <a:schemeClr val="dk1"/>
                </a:solidFill>
              </a:rPr>
              <a:t>Có hai phiên bản chính của Mobile IP: </a:t>
            </a:r>
            <a:r>
              <a:rPr b="1" lang="en" sz="1052">
                <a:solidFill>
                  <a:schemeClr val="dk1"/>
                </a:solidFill>
              </a:rPr>
              <a:t>Mobile IPv4</a:t>
            </a:r>
            <a:r>
              <a:rPr lang="en" sz="1052">
                <a:solidFill>
                  <a:schemeClr val="dk1"/>
                </a:solidFill>
              </a:rPr>
              <a:t> và </a:t>
            </a:r>
            <a:r>
              <a:rPr b="1" lang="en" sz="1052">
                <a:solidFill>
                  <a:schemeClr val="dk1"/>
                </a:solidFill>
              </a:rPr>
              <a:t>Mobile IPv6</a:t>
            </a:r>
            <a:r>
              <a:rPr lang="en" sz="1052">
                <a:solidFill>
                  <a:schemeClr val="dk1"/>
                </a:solidFill>
              </a:rPr>
              <a:t>.</a:t>
            </a:r>
            <a:endParaRPr sz="1052">
              <a:solidFill>
                <a:schemeClr val="dk1"/>
              </a:solidFill>
            </a:endParaRPr>
          </a:p>
          <a:p>
            <a:pPr indent="-295433" lvl="0" marL="457200" rtl="0" algn="l">
              <a:spcBef>
                <a:spcPts val="1200"/>
              </a:spcBef>
              <a:spcAft>
                <a:spcPts val="0"/>
              </a:spcAft>
              <a:buClr>
                <a:schemeClr val="dk1"/>
              </a:buClr>
              <a:buSzPts val="1053"/>
              <a:buAutoNum type="arabicPeriod"/>
            </a:pPr>
            <a:r>
              <a:rPr b="1" lang="en" sz="1052">
                <a:solidFill>
                  <a:schemeClr val="dk1"/>
                </a:solidFill>
              </a:rPr>
              <a:t>Mobile IPv4:</a:t>
            </a:r>
            <a:endParaRPr b="1" sz="1052">
              <a:solidFill>
                <a:schemeClr val="dk1"/>
              </a:solidFill>
            </a:endParaRPr>
          </a:p>
          <a:p>
            <a:pPr indent="-295433" lvl="1" marL="914400" rtl="0" algn="l">
              <a:spcBef>
                <a:spcPts val="0"/>
              </a:spcBef>
              <a:spcAft>
                <a:spcPts val="0"/>
              </a:spcAft>
              <a:buClr>
                <a:schemeClr val="dk1"/>
              </a:buClr>
              <a:buSzPts val="1053"/>
              <a:buChar char="○"/>
            </a:pPr>
            <a:r>
              <a:rPr lang="en" sz="1052">
                <a:solidFill>
                  <a:schemeClr val="dk1"/>
                </a:solidFill>
              </a:rPr>
              <a:t>Được phát triển đầu tiên cho IPv4, trong đó MN sử dụng FA để được cấp CoA.</a:t>
            </a:r>
            <a:endParaRPr sz="1052">
              <a:solidFill>
                <a:schemeClr val="dk1"/>
              </a:solidFill>
            </a:endParaRPr>
          </a:p>
          <a:p>
            <a:pPr indent="-295433" lvl="1" marL="914400" rtl="0" algn="l">
              <a:spcBef>
                <a:spcPts val="0"/>
              </a:spcBef>
              <a:spcAft>
                <a:spcPts val="0"/>
              </a:spcAft>
              <a:buClr>
                <a:schemeClr val="dk1"/>
              </a:buClr>
              <a:buSzPts val="1053"/>
              <a:buChar char="○"/>
            </a:pPr>
            <a:r>
              <a:rPr lang="en" sz="1052">
                <a:solidFill>
                  <a:schemeClr val="dk1"/>
                </a:solidFill>
              </a:rPr>
              <a:t>Mobile IPv4 hoạt động chủ yếu dựa trên định tuyến tam giác, nghĩa là các gói tin gửi từ HA đến MN sẽ đi qua FA rồi tới MN.</a:t>
            </a:r>
            <a:endParaRPr sz="1052">
              <a:solidFill>
                <a:schemeClr val="dk1"/>
              </a:solidFill>
            </a:endParaRPr>
          </a:p>
          <a:p>
            <a:pPr indent="-295433" lvl="0" marL="457200" rtl="0" algn="l">
              <a:spcBef>
                <a:spcPts val="0"/>
              </a:spcBef>
              <a:spcAft>
                <a:spcPts val="0"/>
              </a:spcAft>
              <a:buClr>
                <a:schemeClr val="dk1"/>
              </a:buClr>
              <a:buSzPts val="1053"/>
              <a:buAutoNum type="arabicPeriod"/>
            </a:pPr>
            <a:r>
              <a:rPr b="1" lang="en" sz="1052">
                <a:solidFill>
                  <a:schemeClr val="dk1"/>
                </a:solidFill>
              </a:rPr>
              <a:t>Mobile IPv6:</a:t>
            </a:r>
            <a:endParaRPr b="1" sz="1052">
              <a:solidFill>
                <a:schemeClr val="dk1"/>
              </a:solidFill>
            </a:endParaRPr>
          </a:p>
          <a:p>
            <a:pPr indent="-295433" lvl="1" marL="914400" rtl="0" algn="l">
              <a:spcBef>
                <a:spcPts val="0"/>
              </a:spcBef>
              <a:spcAft>
                <a:spcPts val="0"/>
              </a:spcAft>
              <a:buClr>
                <a:schemeClr val="dk1"/>
              </a:buClr>
              <a:buSzPts val="1053"/>
              <a:buChar char="○"/>
            </a:pPr>
            <a:r>
              <a:rPr lang="en" sz="1052">
                <a:solidFill>
                  <a:schemeClr val="dk1"/>
                </a:solidFill>
              </a:rPr>
              <a:t>Mobile IPv6 (MIPv6) là phiên bản mở rộng dành cho IPv6, tích hợp nhiều cải tiến giúp đơn giản hóa và bảo mật quá trình đăng ký và định tuyến.</a:t>
            </a:r>
            <a:endParaRPr sz="1052">
              <a:solidFill>
                <a:schemeClr val="dk1"/>
              </a:solidFill>
            </a:endParaRPr>
          </a:p>
          <a:p>
            <a:pPr indent="-295433" lvl="1" marL="914400" rtl="0" algn="l">
              <a:spcBef>
                <a:spcPts val="0"/>
              </a:spcBef>
              <a:spcAft>
                <a:spcPts val="0"/>
              </a:spcAft>
              <a:buClr>
                <a:schemeClr val="dk1"/>
              </a:buClr>
              <a:buSzPts val="1053"/>
              <a:buChar char="○"/>
            </a:pPr>
            <a:r>
              <a:rPr lang="en" sz="1052">
                <a:solidFill>
                  <a:schemeClr val="dk1"/>
                </a:solidFill>
              </a:rPr>
              <a:t>MIPv6 không cần FA để cấp CoA, MN tự nhận CoA thông qua cơ chế </a:t>
            </a:r>
            <a:r>
              <a:rPr i="1" lang="en" sz="1052">
                <a:solidFill>
                  <a:schemeClr val="dk1"/>
                </a:solidFill>
              </a:rPr>
              <a:t>Stateless Address Autoconfiguration</a:t>
            </a:r>
            <a:r>
              <a:rPr lang="en" sz="1052">
                <a:solidFill>
                  <a:schemeClr val="dk1"/>
                </a:solidFill>
              </a:rPr>
              <a:t> (tự cấu hình địa chỉ không trạng thái).</a:t>
            </a:r>
            <a:endParaRPr sz="1052">
              <a:solidFill>
                <a:schemeClr val="dk1"/>
              </a:solidFill>
            </a:endParaRPr>
          </a:p>
          <a:p>
            <a:pPr indent="-295433" lvl="1" marL="914400" rtl="0" algn="l">
              <a:spcBef>
                <a:spcPts val="0"/>
              </a:spcBef>
              <a:spcAft>
                <a:spcPts val="0"/>
              </a:spcAft>
              <a:buClr>
                <a:schemeClr val="dk1"/>
              </a:buClr>
              <a:buSzPts val="1053"/>
              <a:buChar char="○"/>
            </a:pPr>
            <a:r>
              <a:rPr lang="en" sz="1052">
                <a:solidFill>
                  <a:schemeClr val="dk1"/>
                </a:solidFill>
              </a:rPr>
              <a:t>MIPv6 hỗ trợ </a:t>
            </a:r>
            <a:r>
              <a:rPr i="1" lang="en" sz="1052">
                <a:solidFill>
                  <a:schemeClr val="dk1"/>
                </a:solidFill>
              </a:rPr>
              <a:t>Route Optimization</a:t>
            </a:r>
            <a:r>
              <a:rPr lang="en" sz="1052">
                <a:solidFill>
                  <a:schemeClr val="dk1"/>
                </a:solidFill>
              </a:rPr>
              <a:t> giúp gửi dữ liệu trực tiếp từ HA đến MN mà không qua FA, giảm đáng kể độ trễ so với Mobile IPv4.</a:t>
            </a:r>
            <a:endParaRPr sz="1052">
              <a:solidFill>
                <a:schemeClr val="dk1"/>
              </a:solidFill>
            </a:endParaRPr>
          </a:p>
          <a:p>
            <a:pPr indent="0" lvl="0" marL="0" rtl="0" algn="l">
              <a:spcBef>
                <a:spcPts val="1400"/>
              </a:spcBef>
              <a:spcAft>
                <a:spcPts val="0"/>
              </a:spcAft>
              <a:buClr>
                <a:schemeClr val="dk1"/>
              </a:buClr>
              <a:buSzPts val="852"/>
              <a:buFont typeface="Arial"/>
              <a:buNone/>
            </a:pPr>
            <a:r>
              <a:rPr b="1" lang="en" sz="1207">
                <a:solidFill>
                  <a:schemeClr val="dk1"/>
                </a:solidFill>
              </a:rPr>
              <a:t>Các cơ chế bảo mật trong Mobile IP</a:t>
            </a:r>
            <a:endParaRPr b="1" sz="1207">
              <a:solidFill>
                <a:schemeClr val="dk1"/>
              </a:solidFill>
            </a:endParaRPr>
          </a:p>
          <a:p>
            <a:pPr indent="0" lvl="0" marL="0" rtl="0" algn="l">
              <a:spcBef>
                <a:spcPts val="1200"/>
              </a:spcBef>
              <a:spcAft>
                <a:spcPts val="0"/>
              </a:spcAft>
              <a:buClr>
                <a:schemeClr val="dk1"/>
              </a:buClr>
              <a:buSzPts val="852"/>
              <a:buFont typeface="Arial"/>
              <a:buNone/>
            </a:pPr>
            <a:r>
              <a:rPr lang="en" sz="1052">
                <a:solidFill>
                  <a:schemeClr val="dk1"/>
                </a:solidFill>
              </a:rPr>
              <a:t>Vì Mobile IP phải xử lý thông tin vị trí và định tuyến qua nhiều mạng, giao thức này có các cơ chế bảo mật để bảo vệ dữ liệu:</a:t>
            </a:r>
            <a:endParaRPr sz="1052">
              <a:solidFill>
                <a:schemeClr val="dk1"/>
              </a:solidFill>
            </a:endParaRPr>
          </a:p>
          <a:p>
            <a:pPr indent="-295433" lvl="0" marL="457200" rtl="0" algn="l">
              <a:spcBef>
                <a:spcPts val="1200"/>
              </a:spcBef>
              <a:spcAft>
                <a:spcPts val="0"/>
              </a:spcAft>
              <a:buClr>
                <a:schemeClr val="dk1"/>
              </a:buClr>
              <a:buSzPts val="1053"/>
              <a:buAutoNum type="arabicPeriod"/>
            </a:pPr>
            <a:r>
              <a:rPr b="1" lang="en" sz="1052">
                <a:solidFill>
                  <a:schemeClr val="dk1"/>
                </a:solidFill>
              </a:rPr>
              <a:t>Xác thực giữa HA và MN:</a:t>
            </a:r>
            <a:endParaRPr b="1" sz="1052">
              <a:solidFill>
                <a:schemeClr val="dk1"/>
              </a:solidFill>
            </a:endParaRPr>
          </a:p>
          <a:p>
            <a:pPr indent="-295433" lvl="1" marL="914400" rtl="0" algn="l">
              <a:spcBef>
                <a:spcPts val="0"/>
              </a:spcBef>
              <a:spcAft>
                <a:spcPts val="0"/>
              </a:spcAft>
              <a:buClr>
                <a:schemeClr val="dk1"/>
              </a:buClr>
              <a:buSzPts val="1053"/>
              <a:buChar char="○"/>
            </a:pPr>
            <a:r>
              <a:rPr lang="en" sz="1052">
                <a:solidFill>
                  <a:schemeClr val="dk1"/>
                </a:solidFill>
              </a:rPr>
              <a:t>Mobile IP sử dụng giao thức xác thực, thường là </a:t>
            </a:r>
            <a:r>
              <a:rPr i="1" lang="en" sz="1052">
                <a:solidFill>
                  <a:schemeClr val="dk1"/>
                </a:solidFill>
              </a:rPr>
              <a:t>IPsec</a:t>
            </a:r>
            <a:r>
              <a:rPr lang="en" sz="1052">
                <a:solidFill>
                  <a:schemeClr val="dk1"/>
                </a:solidFill>
              </a:rPr>
              <a:t>, để đảm bảo rằng chỉ những yêu cầu hợp lệ từ MN mới được HA chấp nhận.</a:t>
            </a:r>
            <a:endParaRPr sz="1052">
              <a:solidFill>
                <a:schemeClr val="dk1"/>
              </a:solidFill>
            </a:endParaRPr>
          </a:p>
          <a:p>
            <a:pPr indent="-295433" lvl="0" marL="457200" rtl="0" algn="l">
              <a:spcBef>
                <a:spcPts val="0"/>
              </a:spcBef>
              <a:spcAft>
                <a:spcPts val="0"/>
              </a:spcAft>
              <a:buClr>
                <a:schemeClr val="dk1"/>
              </a:buClr>
              <a:buSzPts val="1053"/>
              <a:buAutoNum type="arabicPeriod"/>
            </a:pPr>
            <a:r>
              <a:rPr b="1" lang="en" sz="1052">
                <a:solidFill>
                  <a:schemeClr val="dk1"/>
                </a:solidFill>
              </a:rPr>
              <a:t>Mã hóa đường hầm (Tunnel Encryption):</a:t>
            </a:r>
            <a:endParaRPr b="1" sz="1052">
              <a:solidFill>
                <a:schemeClr val="dk1"/>
              </a:solidFill>
            </a:endParaRPr>
          </a:p>
          <a:p>
            <a:pPr indent="-295433" lvl="1" marL="914400" rtl="0" algn="l">
              <a:spcBef>
                <a:spcPts val="0"/>
              </a:spcBef>
              <a:spcAft>
                <a:spcPts val="0"/>
              </a:spcAft>
              <a:buClr>
                <a:schemeClr val="dk1"/>
              </a:buClr>
              <a:buSzPts val="1053"/>
              <a:buChar char="○"/>
            </a:pPr>
            <a:r>
              <a:rPr lang="en" sz="1052">
                <a:solidFill>
                  <a:schemeClr val="dk1"/>
                </a:solidFill>
              </a:rPr>
              <a:t>Các gói tin đi qua đường hầm giữa HA và FA có thể được mã hóa để ngăn chặn nghe trộm.</a:t>
            </a:r>
            <a:endParaRPr sz="1052">
              <a:solidFill>
                <a:schemeClr val="dk1"/>
              </a:solidFill>
            </a:endParaRPr>
          </a:p>
          <a:p>
            <a:pPr indent="-295433" lvl="0" marL="457200" rtl="0" algn="l">
              <a:spcBef>
                <a:spcPts val="0"/>
              </a:spcBef>
              <a:spcAft>
                <a:spcPts val="0"/>
              </a:spcAft>
              <a:buClr>
                <a:schemeClr val="dk1"/>
              </a:buClr>
              <a:buSzPts val="1053"/>
              <a:buAutoNum type="arabicPeriod"/>
            </a:pPr>
            <a:r>
              <a:rPr b="1" lang="en" sz="1052">
                <a:solidFill>
                  <a:schemeClr val="dk1"/>
                </a:solidFill>
              </a:rPr>
              <a:t>Bảo vệ chống giả mạo (Anti-spoofing):</a:t>
            </a:r>
            <a:endParaRPr b="1" sz="1052">
              <a:solidFill>
                <a:schemeClr val="dk1"/>
              </a:solidFill>
            </a:endParaRPr>
          </a:p>
          <a:p>
            <a:pPr indent="-295433" lvl="1" marL="914400" rtl="0" algn="l">
              <a:spcBef>
                <a:spcPts val="0"/>
              </a:spcBef>
              <a:spcAft>
                <a:spcPts val="0"/>
              </a:spcAft>
              <a:buClr>
                <a:schemeClr val="dk1"/>
              </a:buClr>
              <a:buSzPts val="1053"/>
              <a:buChar char="○"/>
            </a:pPr>
            <a:r>
              <a:rPr lang="en" sz="1052">
                <a:solidFill>
                  <a:schemeClr val="dk1"/>
                </a:solidFill>
              </a:rPr>
              <a:t>Mobile IP sử dụng các kỹ thuật phát hiện giả mạo địa chỉ để tránh các cuộc tấn công từ các đối tượng cố ý giả mạo MN hoặc FA.</a:t>
            </a:r>
            <a:endParaRPr sz="1052">
              <a:solidFill>
                <a:schemeClr val="dk1"/>
              </a:solidFill>
            </a:endParaRPr>
          </a:p>
          <a:p>
            <a:pPr indent="0" lvl="0" marL="0" rtl="0" algn="l">
              <a:spcBef>
                <a:spcPts val="1200"/>
              </a:spcBef>
              <a:spcAft>
                <a:spcPts val="1200"/>
              </a:spcAft>
              <a:buSzPts val="852"/>
              <a:buNone/>
            </a:pPr>
            <a:r>
              <a:t/>
            </a:r>
            <a:endParaRPr sz="1595"/>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Quản lý di động vi mô (micro-mobility)</a:t>
            </a:r>
            <a:endParaRPr/>
          </a:p>
        </p:txBody>
      </p:sp>
      <p:sp>
        <p:nvSpPr>
          <p:cNvPr id="477" name="Google Shape;477;p7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sz="1700">
                <a:solidFill>
                  <a:schemeClr val="dk1"/>
                </a:solidFill>
              </a:rPr>
              <a:t>Quản lý di động vi mô (Micro-mobility Management) là quá trình quản lý việc chuyển giao (handoff) và duy trì kết nối của các thiết bị di động trong một khu vực nhỏ, như trong cùng một mạng nội bộ (LAN) hoặc các vùng có nhiều điểm truy cập (cell) gần nhau, chẳng hạn như trong một tòa nhà, khuôn viên trường học hoặc khu công nghiệp</a:t>
            </a:r>
            <a:r>
              <a:rPr lang="en" sz="1700">
                <a:solidFill>
                  <a:schemeClr val="dk1"/>
                </a:solidFill>
              </a:rPr>
              <a:t>.</a:t>
            </a:r>
            <a:endParaRPr sz="17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Quản lý di động vi mô (micro-mobility)</a:t>
            </a:r>
            <a:endParaRPr/>
          </a:p>
        </p:txBody>
      </p:sp>
      <p:sp>
        <p:nvSpPr>
          <p:cNvPr id="483" name="Google Shape;483;p80"/>
          <p:cNvSpPr txBox="1"/>
          <p:nvPr>
            <p:ph idx="1" type="body"/>
          </p:nvPr>
        </p:nvSpPr>
        <p:spPr>
          <a:xfrm>
            <a:off x="311700" y="1152475"/>
            <a:ext cx="8520600" cy="3776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1500">
                <a:solidFill>
                  <a:schemeClr val="dk1"/>
                </a:solidFill>
              </a:rPr>
              <a:t>Đặc điểm của Quản lý di động vi mô:</a:t>
            </a:r>
            <a:endParaRPr b="1" sz="1500">
              <a:solidFill>
                <a:schemeClr val="dk1"/>
              </a:solidFill>
            </a:endParaRPr>
          </a:p>
          <a:p>
            <a:pPr indent="-311150" lvl="0" marL="457200" rtl="0" algn="l">
              <a:spcBef>
                <a:spcPts val="1200"/>
              </a:spcBef>
              <a:spcAft>
                <a:spcPts val="0"/>
              </a:spcAft>
              <a:buClr>
                <a:schemeClr val="dk1"/>
              </a:buClr>
              <a:buSzPts val="1300"/>
              <a:buAutoNum type="arabicPeriod"/>
            </a:pPr>
            <a:r>
              <a:rPr b="1" lang="en" sz="1300">
                <a:solidFill>
                  <a:schemeClr val="dk1"/>
                </a:solidFill>
              </a:rPr>
              <a:t>Phạm vi hẹp và tập trung:</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Micro-mobility diễn ra trong một phạm vi nhỏ, thường trong một mạng được kiểm soát bởi cùng một nhà cung cấp dịch vụ hoặc trong cùng một khu vực địa lý.</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Ví dụ, trong một hệ thống mạng nội bộ của công ty, người dùng có thể di chuyển qua các điểm truy cập khác nhau mà vẫn duy trì kết nối liền mạch.</a:t>
            </a:r>
            <a:endParaRPr sz="1300">
              <a:solidFill>
                <a:schemeClr val="dk1"/>
              </a:solidFill>
            </a:endParaRPr>
          </a:p>
          <a:p>
            <a:pPr indent="-311150" lvl="0" marL="457200" rtl="0" algn="l">
              <a:spcBef>
                <a:spcPts val="0"/>
              </a:spcBef>
              <a:spcAft>
                <a:spcPts val="0"/>
              </a:spcAft>
              <a:buClr>
                <a:schemeClr val="dk1"/>
              </a:buClr>
              <a:buSzPts val="1300"/>
              <a:buAutoNum type="arabicPeriod"/>
            </a:pPr>
            <a:r>
              <a:rPr b="1" lang="en" sz="1300">
                <a:solidFill>
                  <a:schemeClr val="dk1"/>
                </a:solidFill>
              </a:rPr>
              <a:t>Chuyển giao nhanh và hiệu quả:</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Việc chuyển giao giữa các điểm truy cập gần nhau diễn ra thường xuyên và cần được xử lý nhanh chóng để tránh mất kết nối, đặc biệt quan trọng trong các ứng dụng yêu cầu tính tức thì như cuộc gọi VoIP hoặc hội nghị truyền hình.</a:t>
            </a:r>
            <a:endParaRPr sz="1300">
              <a:solidFill>
                <a:schemeClr val="dk1"/>
              </a:solidFill>
            </a:endParaRPr>
          </a:p>
          <a:p>
            <a:pPr indent="-311150" lvl="0" marL="457200" rtl="0" algn="l">
              <a:spcBef>
                <a:spcPts val="0"/>
              </a:spcBef>
              <a:spcAft>
                <a:spcPts val="0"/>
              </a:spcAft>
              <a:buClr>
                <a:schemeClr val="dk1"/>
              </a:buClr>
              <a:buSzPts val="1300"/>
              <a:buAutoNum type="arabicPeriod"/>
            </a:pPr>
            <a:r>
              <a:rPr b="1" lang="en" sz="1300">
                <a:solidFill>
                  <a:schemeClr val="dk1"/>
                </a:solidFill>
              </a:rPr>
              <a:t>Giảm thiểu việc thay đổi địa chỉ IP công cộng:</a:t>
            </a:r>
            <a:endParaRPr b="1"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Micro-mobility thường cho phép thiết bị di chuyển qua các điểm truy cập trong cùng một mạng mà không phải thay đổi địa chỉ IP công cộng của thiết bị. Điều này giúp duy trì các phiên kết nối đang hoạt động một cách liên tục và giảm thiểu độ trễ trong quá trình chuyển giao.</a:t>
            </a:r>
            <a:endParaRPr sz="1300">
              <a:solidFill>
                <a:schemeClr val="dk1"/>
              </a:solidFill>
            </a:endParaRPr>
          </a:p>
          <a:p>
            <a:pPr indent="0" lvl="0" marL="0" rtl="0" algn="l">
              <a:spcBef>
                <a:spcPts val="1200"/>
              </a:spcBef>
              <a:spcAft>
                <a:spcPts val="1200"/>
              </a:spcAft>
              <a:buNone/>
            </a:pPr>
            <a:r>
              <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0000"/>
                </a:solidFill>
              </a:rPr>
              <a:t>Giao thức </a:t>
            </a:r>
            <a:r>
              <a:rPr b="1" lang="en" sz="2750">
                <a:solidFill>
                  <a:srgbClr val="FF0000"/>
                </a:solidFill>
              </a:rPr>
              <a:t>Hierarchical Mobile IP (HMIP) </a:t>
            </a:r>
            <a:r>
              <a:rPr b="1" lang="en" sz="2750">
                <a:solidFill>
                  <a:srgbClr val="FF0000"/>
                </a:solidFill>
              </a:rPr>
              <a:t> </a:t>
            </a:r>
            <a:endParaRPr b="1" sz="2750">
              <a:solidFill>
                <a:srgbClr val="FF0000"/>
              </a:solidFill>
            </a:endParaRPr>
          </a:p>
        </p:txBody>
      </p:sp>
      <p:sp>
        <p:nvSpPr>
          <p:cNvPr id="489" name="Google Shape;489;p8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500">
                <a:solidFill>
                  <a:schemeClr val="dk1"/>
                </a:solidFill>
              </a:rPr>
              <a:t>Hierarchical Mobile IP (HMIP)</a:t>
            </a:r>
            <a:r>
              <a:rPr lang="en" sz="1500">
                <a:solidFill>
                  <a:schemeClr val="dk1"/>
                </a:solidFill>
              </a:rPr>
              <a:t> là một giao thức mở rộng của Mobile IP, được thiết kế để tối ưu hóa quá trình quản lý di động bằng cách phân cấp mạng thành các lớp hoặc vùng. Giao thức này giúp giảm thiểu tải cho mạng lõi (core network) và cải thiện hiệu suất khi thiết bị di động di chuyển trong một khu vực nhất định. HMIP đặc biệt hữu ích trong các môi trường có mật độ người dùng cao hoặc khi có nhiều chuyển giao (handoff) trong phạm vi hẹp.</a:t>
            </a:r>
            <a:endParaRPr sz="15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9"/>
          <p:cNvPicPr preferRelativeResize="0"/>
          <p:nvPr/>
        </p:nvPicPr>
        <p:blipFill>
          <a:blip r:embed="rId3">
            <a:alphaModFix/>
          </a:blip>
          <a:stretch>
            <a:fillRect/>
          </a:stretch>
        </p:blipFill>
        <p:spPr>
          <a:xfrm>
            <a:off x="0" y="0"/>
            <a:ext cx="9070724" cy="3415042"/>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FF0000"/>
                </a:solidFill>
              </a:rPr>
              <a:t>Giao thức </a:t>
            </a:r>
            <a:r>
              <a:rPr b="1" lang="en" sz="2750">
                <a:solidFill>
                  <a:srgbClr val="FF0000"/>
                </a:solidFill>
              </a:rPr>
              <a:t>Hierarchical Mobile IP (HMIP)</a:t>
            </a:r>
            <a:endParaRPr/>
          </a:p>
        </p:txBody>
      </p:sp>
      <p:sp>
        <p:nvSpPr>
          <p:cNvPr id="495" name="Google Shape;495;p82"/>
          <p:cNvSpPr txBox="1"/>
          <p:nvPr>
            <p:ph idx="1" type="body"/>
          </p:nvPr>
        </p:nvSpPr>
        <p:spPr>
          <a:xfrm>
            <a:off x="311700" y="1152475"/>
            <a:ext cx="8520600" cy="39246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1400">
                <a:solidFill>
                  <a:schemeClr val="dk1"/>
                </a:solidFill>
              </a:rPr>
              <a:t>Nguyên lý hoạt động của HMIP</a:t>
            </a:r>
            <a:endParaRPr b="1" sz="1400">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Quá trình hoạt động của HMIP gồm hai bước chính là </a:t>
            </a:r>
            <a:r>
              <a:rPr i="1" lang="en" sz="1200">
                <a:solidFill>
                  <a:schemeClr val="dk1"/>
                </a:solidFill>
              </a:rPr>
              <a:t>đăng ký với MAP</a:t>
            </a:r>
            <a:r>
              <a:rPr lang="en" sz="1200">
                <a:solidFill>
                  <a:schemeClr val="dk1"/>
                </a:solidFill>
              </a:rPr>
              <a:t> và </a:t>
            </a:r>
            <a:r>
              <a:rPr i="1" lang="en" sz="1200">
                <a:solidFill>
                  <a:schemeClr val="dk1"/>
                </a:solidFill>
              </a:rPr>
              <a:t>định tuyến dữ liệu</a:t>
            </a:r>
            <a:r>
              <a:rPr lang="en" sz="1200">
                <a:solidFill>
                  <a:schemeClr val="dk1"/>
                </a:solidFill>
              </a:rPr>
              <a:t>.</a:t>
            </a:r>
            <a:endParaRPr sz="1200">
              <a:solidFill>
                <a:schemeClr val="dk1"/>
              </a:solidFill>
            </a:endParaRPr>
          </a:p>
          <a:p>
            <a:pPr indent="-304800" lvl="0" marL="457200" rtl="0" algn="l">
              <a:spcBef>
                <a:spcPts val="1200"/>
              </a:spcBef>
              <a:spcAft>
                <a:spcPts val="0"/>
              </a:spcAft>
              <a:buClr>
                <a:schemeClr val="dk1"/>
              </a:buClr>
              <a:buSzPts val="1200"/>
              <a:buAutoNum type="arabicPeriod"/>
            </a:pPr>
            <a:r>
              <a:rPr b="1" lang="en" sz="1200">
                <a:solidFill>
                  <a:schemeClr val="dk1"/>
                </a:solidFill>
              </a:rPr>
              <a:t>Đăng ký với MAP:</a:t>
            </a:r>
            <a:endParaRPr b="1"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Khi MN di chuyển đến một vùng có MAP, nó sẽ nhận diện và đăng ký với MAP thay vì trực tiếp với HA. MAP sẽ cấp cho MN một địa chỉ tạm thời gọi là </a:t>
            </a:r>
            <a:r>
              <a:rPr i="1" lang="en" sz="1200">
                <a:solidFill>
                  <a:schemeClr val="dk1"/>
                </a:solidFill>
              </a:rPr>
              <a:t>Regional Care-of Address</a:t>
            </a:r>
            <a:r>
              <a:rPr lang="en" sz="1200">
                <a:solidFill>
                  <a:schemeClr val="dk1"/>
                </a:solidFill>
              </a:rPr>
              <a:t> (RCoA).</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RCoA sẽ đóng vai trò như địa chỉ tạm thời duy nhất cho MN trong vùng MAP quản lý. Trong khi đó, MN vẫn có </a:t>
            </a:r>
            <a:r>
              <a:rPr i="1" lang="en" sz="1200">
                <a:solidFill>
                  <a:schemeClr val="dk1"/>
                </a:solidFill>
              </a:rPr>
              <a:t>On-link Care-of Address</a:t>
            </a:r>
            <a:r>
              <a:rPr lang="en" sz="1200">
                <a:solidFill>
                  <a:schemeClr val="dk1"/>
                </a:solidFill>
              </a:rPr>
              <a:t> (LCoA), là địa chỉ tại FA hiện tại nơi MN kết nối.</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Khi MN di chuyển trong phạm vi của cùng MAP, chỉ cần cập nhật LCoA đến MAP, không cần cập nhật về HA, giúp giảm thiểu các tín hiệu điều khiển đến mạng lõi.</a:t>
            </a:r>
            <a:endParaRPr sz="1200">
              <a:solidFill>
                <a:schemeClr val="dk1"/>
              </a:solidFill>
            </a:endParaRPr>
          </a:p>
          <a:p>
            <a:pPr indent="-304800" lvl="0" marL="457200" rtl="0" algn="l">
              <a:spcBef>
                <a:spcPts val="0"/>
              </a:spcBef>
              <a:spcAft>
                <a:spcPts val="0"/>
              </a:spcAft>
              <a:buClr>
                <a:schemeClr val="dk1"/>
              </a:buClr>
              <a:buSzPts val="1200"/>
              <a:buAutoNum type="arabicPeriod"/>
            </a:pPr>
            <a:r>
              <a:rPr b="1" lang="en" sz="1200">
                <a:solidFill>
                  <a:schemeClr val="dk1"/>
                </a:solidFill>
              </a:rPr>
              <a:t>Định tuyến dữ liệu:</a:t>
            </a:r>
            <a:endParaRPr b="1"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Khi một gói tin được gửi đến địa chỉ IP gốc của MN, HA sẽ đóng gói (encapsulate) gói tin và gửi đến RCoA của MN qua đường hầm đến MAP.</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MAP sau đó sẽ định tuyến gói tin từ RCoA đến LCoA của MN. FA hoặc MAP tại mạng đích sẽ giải mã (decapsulate) và chuyển tiếp gói tin đến MN.</a:t>
            </a:r>
            <a:endParaRPr sz="1200">
              <a:solidFill>
                <a:schemeClr val="dk1"/>
              </a:solidFill>
            </a:endParaRPr>
          </a:p>
          <a:p>
            <a:pPr indent="-304800" lvl="1" marL="914400" rtl="0" algn="l">
              <a:spcBef>
                <a:spcPts val="0"/>
              </a:spcBef>
              <a:spcAft>
                <a:spcPts val="0"/>
              </a:spcAft>
              <a:buClr>
                <a:schemeClr val="dk1"/>
              </a:buClr>
              <a:buSzPts val="1200"/>
              <a:buChar char="○"/>
            </a:pPr>
            <a:r>
              <a:rPr lang="en" sz="1200">
                <a:solidFill>
                  <a:schemeClr val="dk1"/>
                </a:solidFill>
              </a:rPr>
              <a:t>Khi MN di chuyển trong phạm vi của MAP, chỉ cần cập nhật LCoA tại MAP, mà không cần thay đổi RCoA, giúp duy trì kết nối ổn định mà không làm gián đoạn phiên làm việc của người dùng.</a:t>
            </a:r>
            <a:endParaRPr sz="15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Personal Mobility và SIP</a:t>
            </a:r>
            <a:endParaRPr/>
          </a:p>
        </p:txBody>
      </p:sp>
      <p:sp>
        <p:nvSpPr>
          <p:cNvPr id="501" name="Google Shape;501;p8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b="1" lang="en">
                <a:solidFill>
                  <a:schemeClr val="dk1"/>
                </a:solidFill>
              </a:rPr>
              <a:t>Personal Mobility</a:t>
            </a:r>
            <a:r>
              <a:rPr lang="en">
                <a:solidFill>
                  <a:schemeClr val="dk1"/>
                </a:solidFill>
              </a:rPr>
              <a:t> và </a:t>
            </a:r>
            <a:r>
              <a:rPr b="1" lang="en">
                <a:solidFill>
                  <a:schemeClr val="dk1"/>
                </a:solidFill>
              </a:rPr>
              <a:t>Session Initiation Protocol (SIP)</a:t>
            </a:r>
            <a:r>
              <a:rPr lang="en">
                <a:solidFill>
                  <a:schemeClr val="dk1"/>
                </a:solidFill>
              </a:rPr>
              <a:t> là hai khái niệm quan trọng trong việc cung cấp và duy trì kết nối cho các dịch vụ di động, đặc biệt là trong các ứng dụng VoIP, video call, và các ứng dụng thời gian thực khác. Personal Mobility tập trung vào việc duy trì định danh người dùng khi họ di chuyển giữa các thiết bị và mạng, còn SIP đóng vai trò là giao thức chính để thiết lập, duy trì và kết thúc các phiên làm việc.</a:t>
            </a:r>
            <a:endParaRPr sz="25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Personal Mobility và SIP</a:t>
            </a:r>
            <a:endParaRPr/>
          </a:p>
        </p:txBody>
      </p:sp>
      <p:sp>
        <p:nvSpPr>
          <p:cNvPr id="507" name="Google Shape;507;p84"/>
          <p:cNvSpPr txBox="1"/>
          <p:nvPr>
            <p:ph idx="1" type="body"/>
          </p:nvPr>
        </p:nvSpPr>
        <p:spPr>
          <a:xfrm>
            <a:off x="311700" y="1152475"/>
            <a:ext cx="8520600" cy="3917100"/>
          </a:xfrm>
          <a:prstGeom prst="rect">
            <a:avLst/>
          </a:prstGeom>
        </p:spPr>
        <p:txBody>
          <a:bodyPr anchorCtr="0" anchor="t" bIns="91425" lIns="91425" spcFirstLastPara="1" rIns="91425" wrap="square" tIns="91425">
            <a:normAutofit/>
          </a:bodyPr>
          <a:lstStyle/>
          <a:p>
            <a:pPr indent="0" lvl="0" marL="0" rtl="0" algn="l">
              <a:spcBef>
                <a:spcPts val="1400"/>
              </a:spcBef>
              <a:spcAft>
                <a:spcPts val="0"/>
              </a:spcAft>
              <a:buClr>
                <a:schemeClr val="dk1"/>
              </a:buClr>
              <a:buSzPts val="1100"/>
              <a:buFont typeface="Arial"/>
              <a:buNone/>
            </a:pPr>
            <a:r>
              <a:rPr b="1" lang="en" sz="1500">
                <a:solidFill>
                  <a:schemeClr val="dk1"/>
                </a:solidFill>
              </a:rPr>
              <a:t>1. Personal Mobility</a:t>
            </a:r>
            <a:endParaRPr b="1" sz="15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Personal Mobility</a:t>
            </a:r>
            <a:r>
              <a:rPr lang="en" sz="1300">
                <a:solidFill>
                  <a:schemeClr val="dk1"/>
                </a:solidFill>
              </a:rPr>
              <a:t> là khái niệm về khả năng của người dùng trong việc duy trì định danh cá nhân và kết nối liên tục trên nhiều thiết bị và qua nhiều mạng khác nhau. Khái niệm này đặc biệt quan trọng khi người dùng di chuyển và thay đổi thiết bị, như chuyển từ điện thoại di động sang máy tính cá nhân hoặc từ một mạng Wi-Fi sang mạng 4G/5G.</a:t>
            </a:r>
            <a:endParaRPr sz="1300">
              <a:solidFill>
                <a:schemeClr val="dk1"/>
              </a:solidFill>
            </a:endParaRPr>
          </a:p>
          <a:p>
            <a:pPr indent="0" lvl="0" marL="0" rtl="0" algn="l">
              <a:spcBef>
                <a:spcPts val="1200"/>
              </a:spcBef>
              <a:spcAft>
                <a:spcPts val="0"/>
              </a:spcAft>
              <a:buClr>
                <a:schemeClr val="dk1"/>
              </a:buClr>
              <a:buSzPts val="1100"/>
              <a:buFont typeface="Arial"/>
              <a:buNone/>
            </a:pPr>
            <a:r>
              <a:rPr b="1" lang="en" sz="1300">
                <a:solidFill>
                  <a:schemeClr val="dk1"/>
                </a:solidFill>
              </a:rPr>
              <a:t>Đặc điểm chính của Personal Mobility:</a:t>
            </a:r>
            <a:endParaRPr b="1" sz="1300">
              <a:solidFill>
                <a:schemeClr val="dk1"/>
              </a:solidFill>
            </a:endParaRPr>
          </a:p>
          <a:p>
            <a:pPr indent="-311150" lvl="0" marL="457200" rtl="0" algn="l">
              <a:spcBef>
                <a:spcPts val="1200"/>
              </a:spcBef>
              <a:spcAft>
                <a:spcPts val="0"/>
              </a:spcAft>
              <a:buClr>
                <a:schemeClr val="dk1"/>
              </a:buClr>
              <a:buSzPts val="1300"/>
              <a:buChar char="●"/>
            </a:pPr>
            <a:r>
              <a:rPr b="1" lang="en" sz="1300">
                <a:solidFill>
                  <a:schemeClr val="dk1"/>
                </a:solidFill>
              </a:rPr>
              <a:t>Định danh duy nhất (Unique Identifier):</a:t>
            </a:r>
            <a:r>
              <a:rPr lang="en" sz="1300">
                <a:solidFill>
                  <a:schemeClr val="dk1"/>
                </a:solidFill>
              </a:rPr>
              <a:t> Người dùng có một định danh duy nhất, ví dụ như địa chỉ email hoặc số điện thoại, để giúp các thiết bị và dịch vụ nhận diện người dùng một cách nhất quán, bất kể họ sử dụng thiết bị nào hoặc kết nối qua mạng nào.</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Khả năng chuyển đổi thiết bị (Device Handoff):</a:t>
            </a:r>
            <a:r>
              <a:rPr lang="en" sz="1300">
                <a:solidFill>
                  <a:schemeClr val="dk1"/>
                </a:solidFill>
              </a:rPr>
              <a:t> Người dùng có thể chuyển đổi giữa các thiết bị hoặc mạng mà không làm gián đoạn phiên làm việc hiện tại, ví dụ như chuyển từ cuộc gọi trên điện thoại sang máy tính.</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Tính liên tục của dịch vụ:</a:t>
            </a:r>
            <a:r>
              <a:rPr lang="en" sz="1300">
                <a:solidFill>
                  <a:schemeClr val="dk1"/>
                </a:solidFill>
              </a:rPr>
              <a:t> Các dịch vụ sẽ duy trì liên tục và không bị gián đoạn trong suốt quá trình người dùng chuyển đổi giữa các mạng hoặc thiết bị.</a:t>
            </a:r>
            <a:endParaRPr sz="2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Personal Mobility và SIP</a:t>
            </a:r>
            <a:endParaRPr/>
          </a:p>
        </p:txBody>
      </p:sp>
      <p:sp>
        <p:nvSpPr>
          <p:cNvPr id="513" name="Google Shape;513;p85"/>
          <p:cNvSpPr txBox="1"/>
          <p:nvPr>
            <p:ph idx="1" type="body"/>
          </p:nvPr>
        </p:nvSpPr>
        <p:spPr>
          <a:xfrm>
            <a:off x="311700" y="1152475"/>
            <a:ext cx="8520600" cy="3917100"/>
          </a:xfrm>
          <a:prstGeom prst="rect">
            <a:avLst/>
          </a:prstGeom>
        </p:spPr>
        <p:txBody>
          <a:bodyPr anchorCtr="0" anchor="t" bIns="91425" lIns="91425" spcFirstLastPara="1" rIns="91425" wrap="square" tIns="91425">
            <a:normAutofit lnSpcReduction="20000"/>
          </a:bodyPr>
          <a:lstStyle/>
          <a:p>
            <a:pPr indent="0" lvl="0" marL="0" rtl="0" algn="l">
              <a:spcBef>
                <a:spcPts val="1400"/>
              </a:spcBef>
              <a:spcAft>
                <a:spcPts val="0"/>
              </a:spcAft>
              <a:buClr>
                <a:schemeClr val="dk1"/>
              </a:buClr>
              <a:buSzPts val="1100"/>
              <a:buFont typeface="Arial"/>
              <a:buNone/>
            </a:pPr>
            <a:r>
              <a:rPr b="1" lang="en" sz="1300">
                <a:solidFill>
                  <a:schemeClr val="dk1"/>
                </a:solidFill>
              </a:rPr>
              <a:t>2. Session Initiation Protocol (SIP)</a:t>
            </a:r>
            <a:endParaRPr b="1" sz="13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Session Initiation Protocol (SIP)</a:t>
            </a:r>
            <a:r>
              <a:rPr lang="en" sz="1100">
                <a:solidFill>
                  <a:schemeClr val="dk1"/>
                </a:solidFill>
              </a:rPr>
              <a:t> là giao thức thiết lập và quản lý các phiên làm việc (session) trên mạng IP. SIP là một giao thức được phát triển chủ yếu để thiết lập, duy trì, và kết thúc các cuộc gọi VoIP, cuộc họp video, và các phiên làm việc truyền thông khác qua Internet. SIP được thiết kế để hỗ trợ các dịch vụ đa phương tiện, do đó nó là một phần quan trọng trong truyền thông thời gian thực.</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Cách thức hoạt động của SIP:</a:t>
            </a:r>
            <a:endParaRPr b="1" sz="1100">
              <a:solidFill>
                <a:schemeClr val="dk1"/>
              </a:solidFill>
            </a:endParaRPr>
          </a:p>
          <a:p>
            <a:pPr indent="0" lvl="0" marL="0" rtl="0" algn="l">
              <a:spcBef>
                <a:spcPts val="1200"/>
              </a:spcBef>
              <a:spcAft>
                <a:spcPts val="0"/>
              </a:spcAft>
              <a:buClr>
                <a:schemeClr val="dk1"/>
              </a:buClr>
              <a:buSzPts val="1100"/>
              <a:buFont typeface="Arial"/>
              <a:buNone/>
            </a:pPr>
            <a:r>
              <a:rPr lang="en" sz="1100">
                <a:solidFill>
                  <a:schemeClr val="dk1"/>
                </a:solidFill>
              </a:rPr>
              <a:t>SIP là một giao thức lớp ứng dụng, và nó hoạt động tương tự như giao thức HTTP. SIP sử dụng các yêu cầu và phản hồi để quản lý các phiên làm việc. Quá trình này gồm 4 bước chính:</a:t>
            </a:r>
            <a:endParaRPr sz="1100">
              <a:solidFill>
                <a:schemeClr val="dk1"/>
              </a:solidFill>
            </a:endParaRPr>
          </a:p>
          <a:p>
            <a:pPr indent="-298450" lvl="0" marL="457200" rtl="0" algn="l">
              <a:spcBef>
                <a:spcPts val="1200"/>
              </a:spcBef>
              <a:spcAft>
                <a:spcPts val="0"/>
              </a:spcAft>
              <a:buClr>
                <a:schemeClr val="dk1"/>
              </a:buClr>
              <a:buSzPts val="1100"/>
              <a:buAutoNum type="arabicPeriod"/>
            </a:pPr>
            <a:r>
              <a:rPr b="1" lang="en" sz="1100">
                <a:solidFill>
                  <a:schemeClr val="dk1"/>
                </a:solidFill>
              </a:rPr>
              <a:t>Thiết lập phiên làm việc (Session Setup):</a:t>
            </a:r>
            <a:r>
              <a:rPr lang="en" sz="1100">
                <a:solidFill>
                  <a:schemeClr val="dk1"/>
                </a:solidFill>
              </a:rPr>
              <a:t> Khi người dùng muốn thực hiện một cuộc gọi hoặc bắt đầu một phiên làm việc, một yêu cầu SIP (ví dụ, “INVITE”) sẽ được gửi đi từ thiết bị gọi đến thiết bị nhận. Nếu thiết bị nhận chấp nhận cuộc gọi, phiên làm việc sẽ được thiết lập.</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Duy trì phiên làm việc (Session Maintenance):</a:t>
            </a:r>
            <a:r>
              <a:rPr lang="en" sz="1100">
                <a:solidFill>
                  <a:schemeClr val="dk1"/>
                </a:solidFill>
              </a:rPr>
              <a:t> Trong suốt cuộc gọi, SIP sẽ quản lý phiên làm việc để giữ cho kết nối ổn định. Nó cũng cho phép người dùng điều chỉnh các thông số của cuộc gọi (như chất lượng, video/audio) trong khi vẫn duy trì kết nối.</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Kết thúc phiên làm việc (Session Termination):</a:t>
            </a:r>
            <a:r>
              <a:rPr lang="en" sz="1100">
                <a:solidFill>
                  <a:schemeClr val="dk1"/>
                </a:solidFill>
              </a:rPr>
              <a:t> Khi phiên làm việc hoàn tất, SIP sẽ gửi yêu cầu kết thúc (ví dụ, “BYE”) để đóng kết nối.</a:t>
            </a:r>
            <a:endParaRPr sz="1100">
              <a:solidFill>
                <a:schemeClr val="dk1"/>
              </a:solidFill>
            </a:endParaRPr>
          </a:p>
          <a:p>
            <a:pPr indent="-298450" lvl="0" marL="457200" rtl="0" algn="l">
              <a:spcBef>
                <a:spcPts val="0"/>
              </a:spcBef>
              <a:spcAft>
                <a:spcPts val="0"/>
              </a:spcAft>
              <a:buClr>
                <a:schemeClr val="dk1"/>
              </a:buClr>
              <a:buSzPts val="1100"/>
              <a:buAutoNum type="arabicPeriod"/>
            </a:pPr>
            <a:r>
              <a:rPr b="1" lang="en" sz="1100">
                <a:solidFill>
                  <a:schemeClr val="dk1"/>
                </a:solidFill>
              </a:rPr>
              <a:t>Điều chỉnh phiên làm việc (Session Modification):</a:t>
            </a:r>
            <a:r>
              <a:rPr lang="en" sz="1100">
                <a:solidFill>
                  <a:schemeClr val="dk1"/>
                </a:solidFill>
              </a:rPr>
              <a:t> Trong quá trình thực hiện phiên làm việc, SIP cho phép người dùng thay đổi các thiết lập như thêm người vào cuộc gọi (hội nghị đa bên) hoặc chuyển từ chế độ audio sang video mà không cần thiết lập lại phiên làm việc.</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Personal Mobility và SIP</a:t>
            </a:r>
            <a:endParaRPr/>
          </a:p>
        </p:txBody>
      </p:sp>
      <p:sp>
        <p:nvSpPr>
          <p:cNvPr id="519" name="Google Shape;519;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b="1" lang="en" sz="1600">
                <a:solidFill>
                  <a:schemeClr val="dk1"/>
                </a:solidFill>
              </a:rPr>
              <a:t>Tích hợp giữa Personal Mobility và SIP</a:t>
            </a:r>
            <a:endParaRPr b="1" sz="1600">
              <a:solidFill>
                <a:schemeClr val="dk1"/>
              </a:solidFill>
            </a:endParaRPr>
          </a:p>
          <a:p>
            <a:pPr indent="0" lvl="0" marL="0" rtl="0" algn="l">
              <a:spcBef>
                <a:spcPts val="1200"/>
              </a:spcBef>
              <a:spcAft>
                <a:spcPts val="0"/>
              </a:spcAft>
              <a:buClr>
                <a:schemeClr val="dk1"/>
              </a:buClr>
              <a:buSzPts val="1100"/>
              <a:buFont typeface="Arial"/>
              <a:buNone/>
            </a:pPr>
            <a:r>
              <a:rPr lang="en" sz="1400">
                <a:solidFill>
                  <a:schemeClr val="dk1"/>
                </a:solidFill>
              </a:rPr>
              <a:t>SIP hỗ trợ Personal Mobility bằng cách duy trì kết nối thông qua định danh người dùng, không phụ thuộc vào thiết bị hay mạng cụ thể mà người dùng đang sử dụng. Khi một người dùng chuyển đổi thiết bị hoặc di chuyển qua mạng khác, SIP có thể định tuyến lại các cuộc gọi và tin nhắn đến thiết bị hiện tại của họ thông qua thông tin đăng ký tại </a:t>
            </a:r>
            <a:r>
              <a:rPr b="1" lang="en" sz="1400">
                <a:solidFill>
                  <a:schemeClr val="dk1"/>
                </a:solidFill>
              </a:rPr>
              <a:t>Registrar Server</a:t>
            </a:r>
            <a:r>
              <a:rPr lang="en" sz="1400">
                <a:solidFill>
                  <a:schemeClr val="dk1"/>
                </a:solidFill>
              </a:rPr>
              <a:t>.</a:t>
            </a:r>
            <a:endParaRPr sz="1400">
              <a:solidFill>
                <a:schemeClr val="dk1"/>
              </a:solidFill>
            </a:endParaRPr>
          </a:p>
          <a:p>
            <a:pPr indent="0" lvl="0" marL="0" rtl="0" algn="l">
              <a:spcBef>
                <a:spcPts val="1200"/>
              </a:spcBef>
              <a:spcAft>
                <a:spcPts val="0"/>
              </a:spcAft>
              <a:buClr>
                <a:schemeClr val="dk1"/>
              </a:buClr>
              <a:buSzPts val="1100"/>
              <a:buFont typeface="Arial"/>
              <a:buNone/>
            </a:pPr>
            <a:r>
              <a:rPr b="1" lang="en" sz="1400">
                <a:solidFill>
                  <a:schemeClr val="dk1"/>
                </a:solidFill>
              </a:rPr>
              <a:t>Ví dụ tích hợp Personal Mobility và SIP:</a:t>
            </a:r>
            <a:endParaRPr b="1"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Một người dùng có thể bắt đầu cuộc gọi trên điện thoại khi đang ở văn phòng, sau đó chuyển cuộc gọi này sang máy tính tại nhà mà không bị gián đoạn nhờ SIP.</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Khi người dùng di chuyển từ mạng Wi-Fi sang mạng di động, SIP sẽ cập nhật địa chỉ IP của thiết bị mới trong Registrar Server, đảm bảo các cuộc gọi tiếp theo sẽ đến đúng thiết bị.</a:t>
            </a:r>
            <a:endParaRPr sz="1400">
              <a:solidFill>
                <a:schemeClr val="dk1"/>
              </a:solidFill>
            </a:endParaRPr>
          </a:p>
          <a:p>
            <a:pPr indent="0" lvl="0" marL="0" rtl="0" algn="l">
              <a:spcBef>
                <a:spcPts val="1200"/>
              </a:spcBef>
              <a:spcAft>
                <a:spcPts val="1200"/>
              </a:spcAft>
              <a:buNone/>
            </a:pPr>
            <a:r>
              <a:t/>
            </a:r>
            <a:endParaRPr sz="21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Identity based mobility</a:t>
            </a:r>
            <a:endParaRPr/>
          </a:p>
        </p:txBody>
      </p:sp>
      <p:sp>
        <p:nvSpPr>
          <p:cNvPr id="525" name="Google Shape;525;p8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NEMO and MANET network</a:t>
            </a:r>
            <a:endParaRPr/>
          </a:p>
        </p:txBody>
      </p:sp>
      <p:sp>
        <p:nvSpPr>
          <p:cNvPr id="531" name="Google Shape;531;p8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20"/>
          <p:cNvPicPr preferRelativeResize="0"/>
          <p:nvPr/>
        </p:nvPicPr>
        <p:blipFill>
          <a:blip r:embed="rId3">
            <a:alphaModFix/>
          </a:blip>
          <a:stretch>
            <a:fillRect/>
          </a:stretch>
        </p:blipFill>
        <p:spPr>
          <a:xfrm>
            <a:off x="152400" y="152400"/>
            <a:ext cx="8737508"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1"/>
          <p:cNvPicPr preferRelativeResize="0"/>
          <p:nvPr/>
        </p:nvPicPr>
        <p:blipFill>
          <a:blip r:embed="rId3">
            <a:alphaModFix/>
          </a:blip>
          <a:stretch>
            <a:fillRect/>
          </a:stretch>
        </p:blipFill>
        <p:spPr>
          <a:xfrm>
            <a:off x="423700" y="47488"/>
            <a:ext cx="8429899" cy="50485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